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8"/>
  </p:notesMasterIdLst>
  <p:sldIdLst>
    <p:sldId id="256" r:id="rId3"/>
    <p:sldId id="257" r:id="rId4"/>
    <p:sldId id="258" r:id="rId5"/>
    <p:sldId id="259" r:id="rId6"/>
    <p:sldId id="260" r:id="rId7"/>
    <p:sldId id="261" r:id="rId8"/>
    <p:sldId id="262" r:id="rId9"/>
    <p:sldId id="263" r:id="rId10"/>
    <p:sldId id="264" r:id="rId11"/>
    <p:sldId id="270" r:id="rId12"/>
    <p:sldId id="265" r:id="rId13"/>
    <p:sldId id="266" r:id="rId14"/>
    <p:sldId id="267" r:id="rId15"/>
    <p:sldId id="268" r:id="rId16"/>
    <p:sldId id="271" r:id="rId17"/>
    <p:sldId id="269" r:id="rId18"/>
    <p:sldId id="272" r:id="rId19"/>
    <p:sldId id="273" r:id="rId20"/>
    <p:sldId id="274" r:id="rId21"/>
    <p:sldId id="275" r:id="rId22"/>
    <p:sldId id="276" r:id="rId23"/>
    <p:sldId id="277" r:id="rId24"/>
    <p:sldId id="284" r:id="rId25"/>
    <p:sldId id="278" r:id="rId26"/>
    <p:sldId id="280" r:id="rId27"/>
    <p:sldId id="282" r:id="rId28"/>
    <p:sldId id="283" r:id="rId29"/>
    <p:sldId id="281" r:id="rId30"/>
    <p:sldId id="285" r:id="rId31"/>
    <p:sldId id="286" r:id="rId32"/>
    <p:sldId id="293" r:id="rId33"/>
    <p:sldId id="292" r:id="rId34"/>
    <p:sldId id="279" r:id="rId35"/>
    <p:sldId id="287" r:id="rId36"/>
    <p:sldId id="288" r:id="rId37"/>
    <p:sldId id="289" r:id="rId38"/>
    <p:sldId id="291" r:id="rId39"/>
    <p:sldId id="301" r:id="rId40"/>
    <p:sldId id="300" r:id="rId41"/>
    <p:sldId id="296" r:id="rId42"/>
    <p:sldId id="299" r:id="rId43"/>
    <p:sldId id="294" r:id="rId44"/>
    <p:sldId id="295" r:id="rId45"/>
    <p:sldId id="298" r:id="rId46"/>
    <p:sldId id="297"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2060"/>
    <a:srgbClr val="0070C0"/>
    <a:srgbClr val="C00000"/>
    <a:srgbClr val="4C9BD3"/>
    <a:srgbClr val="5B9BD5"/>
    <a:srgbClr val="025395"/>
    <a:srgbClr val="0C1E63"/>
    <a:srgbClr val="ABCFE2"/>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9" autoAdjust="0"/>
    <p:restoredTop sz="92608" autoAdjust="0"/>
  </p:normalViewPr>
  <p:slideViewPr>
    <p:cSldViewPr snapToGrid="0">
      <p:cViewPr varScale="1">
        <p:scale>
          <a:sx n="94" d="100"/>
          <a:sy n="94" d="100"/>
        </p:scale>
        <p:origin x="1166" y="91"/>
      </p:cViewPr>
      <p:guideLst/>
    </p:cSldViewPr>
  </p:slideViewPr>
  <p:notesTextViewPr>
    <p:cViewPr>
      <p:scale>
        <a:sx n="1" d="1"/>
        <a:sy n="1" d="1"/>
      </p:scale>
      <p:origin x="0" y="-15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a:t>File Type</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zh-CN"/>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File Type</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Video</c:v>
                </c:pt>
                <c:pt idx="1">
                  <c:v>Software</c:v>
                </c:pt>
                <c:pt idx="2">
                  <c:v>Other</c:v>
                </c:pt>
              </c:strCache>
            </c:strRef>
          </c:cat>
          <c:val>
            <c:numRef>
              <c:f>Sheet1!$B$2:$B$4</c:f>
              <c:numCache>
                <c:formatCode>General</c:formatCode>
                <c:ptCount val="3"/>
                <c:pt idx="0">
                  <c:v>75</c:v>
                </c:pt>
                <c:pt idx="1">
                  <c:v>15</c:v>
                </c:pt>
                <c:pt idx="2">
                  <c:v>10</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zh-CN"/>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Transfer Protocol</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Transfer Protocol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tx>
                <c:rich>
                  <a:bodyPr/>
                  <a:lstStyle/>
                  <a:p>
                    <a:fld id="{D6A3D6BD-7B4F-41C2-9137-7E65C7850A01}" type="VALUE">
                      <a:rPr lang="en-US" altLang="zh-CN" baseline="0" smtClean="0"/>
                      <a:pPr/>
                      <a:t>[值]</a:t>
                    </a:fld>
                    <a:endParaRPr lang="zh-CN" altLang="en-US"/>
                  </a:p>
                </c:rich>
              </c:tx>
              <c:dLblPos val="in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16B30471-24EB-4249-8A1B-23D2E9C3ECC3}" type="VALUE">
                      <a:rPr lang="en-US" altLang="zh-CN" baseline="0" smtClean="0"/>
                      <a:pPr/>
                      <a:t>[值]</a:t>
                    </a:fld>
                    <a:endParaRPr lang="zh-CN" altLang="en-US"/>
                  </a:p>
                </c:rich>
              </c:tx>
              <c:dLblPos val="in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00D9141E-6573-4F8D-98B7-A166BD52EFE0}" type="VALUE">
                      <a:rPr lang="en-US" altLang="zh-CN" baseline="0" smtClean="0"/>
                      <a:pPr/>
                      <a:t>[值]</a:t>
                    </a:fld>
                    <a:endParaRPr lang="zh-CN" altLang="en-US"/>
                  </a:p>
                </c:rich>
              </c:tx>
              <c:dLblPos val="in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BitTorrent</c:v>
                </c:pt>
                <c:pt idx="1">
                  <c:v>eMule</c:v>
                </c:pt>
                <c:pt idx="2">
                  <c:v>HTTP/FTP</c:v>
                </c:pt>
              </c:strCache>
            </c:strRef>
          </c:cat>
          <c:val>
            <c:numRef>
              <c:f>Sheet1!$B$2:$B$4</c:f>
              <c:numCache>
                <c:formatCode>General</c:formatCode>
                <c:ptCount val="3"/>
                <c:pt idx="0">
                  <c:v>68</c:v>
                </c:pt>
                <c:pt idx="1">
                  <c:v>19</c:v>
                </c:pt>
                <c:pt idx="2">
                  <c:v>13</c:v>
                </c:pt>
              </c:numCache>
            </c:numRef>
          </c:val>
        </c:ser>
        <c:dLbls>
          <c:showLegendKey val="0"/>
          <c:showVal val="0"/>
          <c:showCatName val="0"/>
          <c:showSerName val="0"/>
          <c:showPercent val="0"/>
          <c:showBubbleSize val="0"/>
        </c:dLbls>
        <c:gapWidth val="100"/>
        <c:overlap val="-24"/>
        <c:axId val="299450976"/>
        <c:axId val="299451536"/>
      </c:barChart>
      <c:catAx>
        <c:axId val="299450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crossAx val="299451536"/>
        <c:crosses val="autoZero"/>
        <c:auto val="1"/>
        <c:lblAlgn val="ctr"/>
        <c:lblOffset val="100"/>
        <c:noMultiLvlLbl val="0"/>
      </c:catAx>
      <c:valAx>
        <c:axId val="299451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99450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5F8CE-2EB3-4DC0-AE57-79410A2DE68E}" type="doc">
      <dgm:prSet loTypeId="urn:microsoft.com/office/officeart/2005/8/layout/vList3" loCatId="list" qsTypeId="urn:microsoft.com/office/officeart/2005/8/quickstyle/simple1" qsCatId="simple" csTypeId="urn:microsoft.com/office/officeart/2005/8/colors/accent1_2" csCatId="accent1" phldr="1"/>
      <dgm:spPr/>
    </dgm:pt>
    <dgm:pt modelId="{6CB9C44D-2661-4417-9C08-6EE2CA9079AE}">
      <dgm:prSet phldrT="[文本]"/>
      <dgm:spPr/>
      <dgm:t>
        <a:bodyPr/>
        <a:lstStyle/>
        <a:p>
          <a:r>
            <a:rPr lang="en-US" altLang="zh-CN" b="1" dirty="0" smtClean="0"/>
            <a:t>Broadband</a:t>
          </a:r>
          <a:r>
            <a:rPr lang="en-US" altLang="zh-CN" dirty="0" smtClean="0"/>
            <a:t>: &gt; 25 Mbps of Download Bandwidth </a:t>
          </a:r>
          <a:endParaRPr lang="zh-CN" altLang="en-US" dirty="0"/>
        </a:p>
      </dgm:t>
    </dgm:pt>
    <dgm:pt modelId="{DDD988A2-1F60-405B-943D-5C2C816665FD}" type="parTrans" cxnId="{27DB422D-7E55-4C41-B1C4-EA0F7F627FDA}">
      <dgm:prSet/>
      <dgm:spPr/>
      <dgm:t>
        <a:bodyPr/>
        <a:lstStyle/>
        <a:p>
          <a:endParaRPr lang="zh-CN" altLang="en-US"/>
        </a:p>
      </dgm:t>
    </dgm:pt>
    <dgm:pt modelId="{1D6311A4-3068-4037-BA55-1FA40CCFD107}" type="sibTrans" cxnId="{27DB422D-7E55-4C41-B1C4-EA0F7F627FDA}">
      <dgm:prSet/>
      <dgm:spPr/>
      <dgm:t>
        <a:bodyPr/>
        <a:lstStyle/>
        <a:p>
          <a:endParaRPr lang="zh-CN" altLang="en-US"/>
        </a:p>
      </dgm:t>
    </dgm:pt>
    <dgm:pt modelId="{B38BDD41-79E9-458B-9BFA-19FF32310D8A}">
      <dgm:prSet phldrT="[文本]"/>
      <dgm:spPr>
        <a:solidFill>
          <a:srgbClr val="5B9BD5"/>
        </a:solidFill>
      </dgm:spPr>
      <dgm:t>
        <a:bodyPr/>
        <a:lstStyle/>
        <a:p>
          <a:r>
            <a:rPr lang="en-US" altLang="zh-CN" b="1" dirty="0" smtClean="0"/>
            <a:t>Broadband</a:t>
          </a:r>
          <a:r>
            <a:rPr lang="en-US" altLang="zh-CN" dirty="0" smtClean="0"/>
            <a:t>: ≈ 4–10 Mbps, Unstable and Limited </a:t>
          </a:r>
          <a:endParaRPr lang="zh-CN" altLang="en-US" dirty="0"/>
        </a:p>
      </dgm:t>
    </dgm:pt>
    <dgm:pt modelId="{E5F55DC8-2DE8-4D63-94B0-7C8D21855960}" type="parTrans" cxnId="{AB7A895C-3E23-4191-B1CE-3697D0D35E82}">
      <dgm:prSet/>
      <dgm:spPr/>
      <dgm:t>
        <a:bodyPr/>
        <a:lstStyle/>
        <a:p>
          <a:endParaRPr lang="zh-CN" altLang="en-US"/>
        </a:p>
      </dgm:t>
    </dgm:pt>
    <dgm:pt modelId="{3325EFC5-95A8-446E-988A-8B6C84DB1C1E}" type="sibTrans" cxnId="{AB7A895C-3E23-4191-B1CE-3697D0D35E82}">
      <dgm:prSet/>
      <dgm:spPr/>
      <dgm:t>
        <a:bodyPr/>
        <a:lstStyle/>
        <a:p>
          <a:endParaRPr lang="zh-CN" altLang="en-US"/>
        </a:p>
      </dgm:t>
    </dgm:pt>
    <dgm:pt modelId="{5F8F9917-C5AE-414A-989A-770FB6422286}" type="pres">
      <dgm:prSet presAssocID="{9C05F8CE-2EB3-4DC0-AE57-79410A2DE68E}" presName="linearFlow" presStyleCnt="0">
        <dgm:presLayoutVars>
          <dgm:dir/>
          <dgm:resizeHandles val="exact"/>
        </dgm:presLayoutVars>
      </dgm:prSet>
      <dgm:spPr/>
    </dgm:pt>
    <dgm:pt modelId="{B5938BE1-A6AC-4469-BA3A-FCAF5C3E6D9A}" type="pres">
      <dgm:prSet presAssocID="{6CB9C44D-2661-4417-9C08-6EE2CA9079AE}" presName="composite" presStyleCnt="0"/>
      <dgm:spPr/>
    </dgm:pt>
    <dgm:pt modelId="{F3B45D6F-2927-41CE-B605-3C97D5EC623E}" type="pres">
      <dgm:prSet presAssocID="{6CB9C44D-2661-4417-9C08-6EE2CA9079AE}" presName="imgShp" presStyleLbl="fgImgPlace1" presStyleIdx="0" presStyleCnt="2"/>
      <dgm:spPr>
        <a:blipFill rotWithShape="1">
          <a:blip xmlns:r="http://schemas.openxmlformats.org/officeDocument/2006/relationships" r:embed="rId1"/>
          <a:stretch>
            <a:fillRect/>
          </a:stretch>
        </a:blipFill>
      </dgm:spPr>
    </dgm:pt>
    <dgm:pt modelId="{C5C1D163-53D2-4EE4-B787-90A628C11170}" type="pres">
      <dgm:prSet presAssocID="{6CB9C44D-2661-4417-9C08-6EE2CA9079AE}" presName="txShp" presStyleLbl="node1" presStyleIdx="0" presStyleCnt="2">
        <dgm:presLayoutVars>
          <dgm:bulletEnabled val="1"/>
        </dgm:presLayoutVars>
      </dgm:prSet>
      <dgm:spPr/>
      <dgm:t>
        <a:bodyPr/>
        <a:lstStyle/>
        <a:p>
          <a:endParaRPr lang="zh-CN" altLang="en-US"/>
        </a:p>
      </dgm:t>
    </dgm:pt>
    <dgm:pt modelId="{4E6CB5DB-87B2-4986-B377-96142CD6C840}" type="pres">
      <dgm:prSet presAssocID="{1D6311A4-3068-4037-BA55-1FA40CCFD107}" presName="spacing" presStyleCnt="0"/>
      <dgm:spPr/>
    </dgm:pt>
    <dgm:pt modelId="{C83257A8-1F67-46F4-B999-EEE80293BDFC}" type="pres">
      <dgm:prSet presAssocID="{B38BDD41-79E9-458B-9BFA-19FF32310D8A}" presName="composite" presStyleCnt="0"/>
      <dgm:spPr/>
    </dgm:pt>
    <dgm:pt modelId="{654DC9D7-BBCC-46D8-9A3D-C8F5D4A4A93D}" type="pres">
      <dgm:prSet presAssocID="{B38BDD41-79E9-458B-9BFA-19FF32310D8A}" presName="imgShp" presStyleLbl="fgImgPlace1" presStyleIdx="1" presStyleCnt="2"/>
      <dgm:spPr>
        <a:blipFill rotWithShape="1">
          <a:blip xmlns:r="http://schemas.openxmlformats.org/officeDocument/2006/relationships" r:embed="rId2"/>
          <a:stretch>
            <a:fillRect/>
          </a:stretch>
        </a:blipFill>
      </dgm:spPr>
    </dgm:pt>
    <dgm:pt modelId="{3B895396-6E35-4635-8591-047D7C53BAD1}" type="pres">
      <dgm:prSet presAssocID="{B38BDD41-79E9-458B-9BFA-19FF32310D8A}" presName="txShp" presStyleLbl="node1" presStyleIdx="1" presStyleCnt="2">
        <dgm:presLayoutVars>
          <dgm:bulletEnabled val="1"/>
        </dgm:presLayoutVars>
      </dgm:prSet>
      <dgm:spPr/>
      <dgm:t>
        <a:bodyPr/>
        <a:lstStyle/>
        <a:p>
          <a:endParaRPr lang="zh-CN" altLang="en-US"/>
        </a:p>
      </dgm:t>
    </dgm:pt>
  </dgm:ptLst>
  <dgm:cxnLst>
    <dgm:cxn modelId="{F98A0778-0622-4609-932F-BC511AE7C081}" type="presOf" srcId="{B38BDD41-79E9-458B-9BFA-19FF32310D8A}" destId="{3B895396-6E35-4635-8591-047D7C53BAD1}" srcOrd="0" destOrd="0" presId="urn:microsoft.com/office/officeart/2005/8/layout/vList3"/>
    <dgm:cxn modelId="{AB7A895C-3E23-4191-B1CE-3697D0D35E82}" srcId="{9C05F8CE-2EB3-4DC0-AE57-79410A2DE68E}" destId="{B38BDD41-79E9-458B-9BFA-19FF32310D8A}" srcOrd="1" destOrd="0" parTransId="{E5F55DC8-2DE8-4D63-94B0-7C8D21855960}" sibTransId="{3325EFC5-95A8-446E-988A-8B6C84DB1C1E}"/>
    <dgm:cxn modelId="{A4E61388-49C4-49D9-A67D-6EE62225C64F}" type="presOf" srcId="{9C05F8CE-2EB3-4DC0-AE57-79410A2DE68E}" destId="{5F8F9917-C5AE-414A-989A-770FB6422286}" srcOrd="0" destOrd="0" presId="urn:microsoft.com/office/officeart/2005/8/layout/vList3"/>
    <dgm:cxn modelId="{27DB422D-7E55-4C41-B1C4-EA0F7F627FDA}" srcId="{9C05F8CE-2EB3-4DC0-AE57-79410A2DE68E}" destId="{6CB9C44D-2661-4417-9C08-6EE2CA9079AE}" srcOrd="0" destOrd="0" parTransId="{DDD988A2-1F60-405B-943D-5C2C816665FD}" sibTransId="{1D6311A4-3068-4037-BA55-1FA40CCFD107}"/>
    <dgm:cxn modelId="{F022836C-96CA-4164-8557-A7B6B6D26E21}" type="presOf" srcId="{6CB9C44D-2661-4417-9C08-6EE2CA9079AE}" destId="{C5C1D163-53D2-4EE4-B787-90A628C11170}" srcOrd="0" destOrd="0" presId="urn:microsoft.com/office/officeart/2005/8/layout/vList3"/>
    <dgm:cxn modelId="{34EB1EF4-7BF4-4842-B599-974389688266}" type="presParOf" srcId="{5F8F9917-C5AE-414A-989A-770FB6422286}" destId="{B5938BE1-A6AC-4469-BA3A-FCAF5C3E6D9A}" srcOrd="0" destOrd="0" presId="urn:microsoft.com/office/officeart/2005/8/layout/vList3"/>
    <dgm:cxn modelId="{4048F0B8-7A42-4709-9253-1D49EDA5C207}" type="presParOf" srcId="{B5938BE1-A6AC-4469-BA3A-FCAF5C3E6D9A}" destId="{F3B45D6F-2927-41CE-B605-3C97D5EC623E}" srcOrd="0" destOrd="0" presId="urn:microsoft.com/office/officeart/2005/8/layout/vList3"/>
    <dgm:cxn modelId="{7493030D-988C-4BAD-B5DE-A1F900C6B506}" type="presParOf" srcId="{B5938BE1-A6AC-4469-BA3A-FCAF5C3E6D9A}" destId="{C5C1D163-53D2-4EE4-B787-90A628C11170}" srcOrd="1" destOrd="0" presId="urn:microsoft.com/office/officeart/2005/8/layout/vList3"/>
    <dgm:cxn modelId="{CA6A9BA1-C491-4D2C-83A1-64A07330E372}" type="presParOf" srcId="{5F8F9917-C5AE-414A-989A-770FB6422286}" destId="{4E6CB5DB-87B2-4986-B377-96142CD6C840}" srcOrd="1" destOrd="0" presId="urn:microsoft.com/office/officeart/2005/8/layout/vList3"/>
    <dgm:cxn modelId="{7B079445-9034-4CCA-A402-B67A1191E86B}" type="presParOf" srcId="{5F8F9917-C5AE-414A-989A-770FB6422286}" destId="{C83257A8-1F67-46F4-B999-EEE80293BDFC}" srcOrd="2" destOrd="0" presId="urn:microsoft.com/office/officeart/2005/8/layout/vList3"/>
    <dgm:cxn modelId="{991E96E9-289D-4410-AECA-E49C8335CD11}" type="presParOf" srcId="{C83257A8-1F67-46F4-B999-EEE80293BDFC}" destId="{654DC9D7-BBCC-46D8-9A3D-C8F5D4A4A93D}" srcOrd="0" destOrd="0" presId="urn:microsoft.com/office/officeart/2005/8/layout/vList3"/>
    <dgm:cxn modelId="{2B3A31F0-06A6-4AD9-A9AF-CB6125A1D7D2}" type="presParOf" srcId="{C83257A8-1F67-46F4-B999-EEE80293BDFC}" destId="{3B895396-6E35-4635-8591-047D7C53BAD1}"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10DF04-54E2-4CCF-A0FB-96CA750E32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C567832E-F5D3-4E80-BB78-4AB96F41EE32}">
      <dgm:prSet phldrT="[文本]" custT="1"/>
      <dgm:spPr>
        <a:solidFill>
          <a:srgbClr val="C00000"/>
        </a:solidFill>
      </dgm:spPr>
      <dgm:t>
        <a:bodyPr/>
        <a:lstStyle/>
        <a:p>
          <a:r>
            <a:rPr lang="en-US" altLang="zh-CN" sz="3600" b="1" dirty="0" smtClean="0"/>
            <a:t>Low access bandwidth</a:t>
          </a:r>
          <a:endParaRPr lang="zh-CN" altLang="en-US" sz="3600" dirty="0"/>
        </a:p>
      </dgm:t>
    </dgm:pt>
    <dgm:pt modelId="{4D73ACF3-CC17-4B63-B11E-AA84A2F8C3DC}" type="parTrans" cxnId="{F54E6270-180E-46B2-AB3F-245F4528ED23}">
      <dgm:prSet/>
      <dgm:spPr/>
      <dgm:t>
        <a:bodyPr/>
        <a:lstStyle/>
        <a:p>
          <a:endParaRPr lang="zh-CN" altLang="en-US"/>
        </a:p>
      </dgm:t>
    </dgm:pt>
    <dgm:pt modelId="{C16D1D84-A28E-498F-AC6E-ABFC16E2DBFA}" type="sibTrans" cxnId="{F54E6270-180E-46B2-AB3F-245F4528ED23}">
      <dgm:prSet/>
      <dgm:spPr/>
      <dgm:t>
        <a:bodyPr/>
        <a:lstStyle/>
        <a:p>
          <a:endParaRPr lang="zh-CN" altLang="en-US"/>
        </a:p>
      </dgm:t>
    </dgm:pt>
    <dgm:pt modelId="{E0F243EA-421B-4A27-AA53-7AE4E3604D57}">
      <dgm:prSet phldrT="[文本]" custT="1"/>
      <dgm:spPr>
        <a:solidFill>
          <a:srgbClr val="C00000"/>
        </a:solidFill>
      </dgm:spPr>
      <dgm:t>
        <a:bodyPr/>
        <a:lstStyle/>
        <a:p>
          <a:r>
            <a:rPr lang="en-US" altLang="zh-CN" sz="3600" b="1" dirty="0" smtClean="0"/>
            <a:t>Unstable/ unreliable connection</a:t>
          </a:r>
          <a:endParaRPr lang="zh-CN" altLang="en-US" sz="3600" dirty="0"/>
        </a:p>
      </dgm:t>
    </dgm:pt>
    <dgm:pt modelId="{080895DC-948A-4171-9026-8BE861BA127B}" type="parTrans" cxnId="{1A8A33A5-B7A0-4DB6-9CB2-61FF6E119790}">
      <dgm:prSet/>
      <dgm:spPr/>
      <dgm:t>
        <a:bodyPr/>
        <a:lstStyle/>
        <a:p>
          <a:endParaRPr lang="zh-CN" altLang="en-US"/>
        </a:p>
      </dgm:t>
    </dgm:pt>
    <dgm:pt modelId="{AD1D760B-3FDA-4C95-BE2C-6B3DE6797714}" type="sibTrans" cxnId="{1A8A33A5-B7A0-4DB6-9CB2-61FF6E119790}">
      <dgm:prSet/>
      <dgm:spPr/>
      <dgm:t>
        <a:bodyPr/>
        <a:lstStyle/>
        <a:p>
          <a:endParaRPr lang="zh-CN" altLang="en-US"/>
        </a:p>
      </dgm:t>
    </dgm:pt>
    <dgm:pt modelId="{42ED247A-EA4E-43BC-BB30-F373561F1294}">
      <dgm:prSet phldrT="[文本]" custT="1"/>
      <dgm:spPr>
        <a:solidFill>
          <a:srgbClr val="C00000"/>
        </a:solidFill>
      </dgm:spPr>
      <dgm:t>
        <a:bodyPr/>
        <a:lstStyle/>
        <a:p>
          <a:r>
            <a:rPr lang="en-US" altLang="zh-CN" sz="3600" b="1" dirty="0" smtClean="0"/>
            <a:t>ISP barrier</a:t>
          </a:r>
          <a:r>
            <a:rPr lang="en-US" altLang="zh-CN" sz="2800" b="1" dirty="0" smtClean="0"/>
            <a:t> </a:t>
          </a:r>
          <a:r>
            <a:rPr lang="en-US" altLang="zh-CN" sz="2000" b="1" dirty="0" smtClean="0"/>
            <a:t>(Poor inter-connectivity between ISPs)</a:t>
          </a:r>
          <a:endParaRPr lang="zh-CN" altLang="en-US" sz="2000" dirty="0"/>
        </a:p>
      </dgm:t>
    </dgm:pt>
    <dgm:pt modelId="{BB81740E-BEF0-49F9-A213-79BDCA1B77BC}" type="parTrans" cxnId="{202FA54C-05EF-4DC1-BCC1-F29184F9A482}">
      <dgm:prSet/>
      <dgm:spPr/>
      <dgm:t>
        <a:bodyPr/>
        <a:lstStyle/>
        <a:p>
          <a:endParaRPr lang="zh-CN" altLang="en-US"/>
        </a:p>
      </dgm:t>
    </dgm:pt>
    <dgm:pt modelId="{87F0B28E-66E4-441F-9A6C-600974F64BD7}" type="sibTrans" cxnId="{202FA54C-05EF-4DC1-BCC1-F29184F9A482}">
      <dgm:prSet/>
      <dgm:spPr/>
      <dgm:t>
        <a:bodyPr/>
        <a:lstStyle/>
        <a:p>
          <a:endParaRPr lang="zh-CN" altLang="en-US"/>
        </a:p>
      </dgm:t>
    </dgm:pt>
    <dgm:pt modelId="{EE2EDDA7-B960-4696-BB5E-7517D737EF1A}">
      <dgm:prSet phldrT="[文本]" custT="1"/>
      <dgm:spPr>
        <a:solidFill>
          <a:srgbClr val="C00000"/>
        </a:solidFill>
      </dgm:spPr>
      <dgm:t>
        <a:bodyPr/>
        <a:lstStyle/>
        <a:p>
          <a:r>
            <a:rPr lang="en-US" altLang="zh-CN" sz="3600" b="1" dirty="0" smtClean="0"/>
            <a:t>Other reasons</a:t>
          </a:r>
          <a:endParaRPr lang="zh-CN" altLang="en-US" sz="3600" b="1" dirty="0"/>
        </a:p>
      </dgm:t>
    </dgm:pt>
    <dgm:pt modelId="{5AC0871F-A7B6-425E-A71D-06B9E1288E89}" type="parTrans" cxnId="{E32A7648-9961-41CD-B071-31947C60FDCE}">
      <dgm:prSet/>
      <dgm:spPr/>
      <dgm:t>
        <a:bodyPr/>
        <a:lstStyle/>
        <a:p>
          <a:endParaRPr lang="zh-CN" altLang="en-US"/>
        </a:p>
      </dgm:t>
    </dgm:pt>
    <dgm:pt modelId="{8BDDB4BB-965E-498E-9C19-06717A6013FF}" type="sibTrans" cxnId="{E32A7648-9961-41CD-B071-31947C60FDCE}">
      <dgm:prSet/>
      <dgm:spPr/>
      <dgm:t>
        <a:bodyPr/>
        <a:lstStyle/>
        <a:p>
          <a:endParaRPr lang="zh-CN" altLang="en-US"/>
        </a:p>
      </dgm:t>
    </dgm:pt>
    <dgm:pt modelId="{BEE4BD77-3E32-492C-98B9-78B03CEE8007}" type="pres">
      <dgm:prSet presAssocID="{EF10DF04-54E2-4CCF-A0FB-96CA750E3239}" presName="diagram" presStyleCnt="0">
        <dgm:presLayoutVars>
          <dgm:dir/>
          <dgm:resizeHandles val="exact"/>
        </dgm:presLayoutVars>
      </dgm:prSet>
      <dgm:spPr/>
      <dgm:t>
        <a:bodyPr/>
        <a:lstStyle/>
        <a:p>
          <a:endParaRPr lang="zh-CN" altLang="en-US"/>
        </a:p>
      </dgm:t>
    </dgm:pt>
    <dgm:pt modelId="{DEA08C17-EE4A-4F2F-97F0-0C90D32E54EF}" type="pres">
      <dgm:prSet presAssocID="{C567832E-F5D3-4E80-BB78-4AB96F41EE32}" presName="node" presStyleLbl="node1" presStyleIdx="0" presStyleCnt="4">
        <dgm:presLayoutVars>
          <dgm:bulletEnabled val="1"/>
        </dgm:presLayoutVars>
      </dgm:prSet>
      <dgm:spPr/>
      <dgm:t>
        <a:bodyPr/>
        <a:lstStyle/>
        <a:p>
          <a:endParaRPr lang="zh-CN" altLang="en-US"/>
        </a:p>
      </dgm:t>
    </dgm:pt>
    <dgm:pt modelId="{3D600C6C-858C-4231-BF0A-1A2B8180C2F0}" type="pres">
      <dgm:prSet presAssocID="{C16D1D84-A28E-498F-AC6E-ABFC16E2DBFA}" presName="sibTrans" presStyleCnt="0"/>
      <dgm:spPr/>
    </dgm:pt>
    <dgm:pt modelId="{7D6B0A66-76D9-4208-9B31-854C8540A1F0}" type="pres">
      <dgm:prSet presAssocID="{E0F243EA-421B-4A27-AA53-7AE4E3604D57}" presName="node" presStyleLbl="node1" presStyleIdx="1" presStyleCnt="4">
        <dgm:presLayoutVars>
          <dgm:bulletEnabled val="1"/>
        </dgm:presLayoutVars>
      </dgm:prSet>
      <dgm:spPr/>
      <dgm:t>
        <a:bodyPr/>
        <a:lstStyle/>
        <a:p>
          <a:endParaRPr lang="zh-CN" altLang="en-US"/>
        </a:p>
      </dgm:t>
    </dgm:pt>
    <dgm:pt modelId="{5EC88F3A-B309-42B4-9640-32B9AD8B2268}" type="pres">
      <dgm:prSet presAssocID="{AD1D760B-3FDA-4C95-BE2C-6B3DE6797714}" presName="sibTrans" presStyleCnt="0"/>
      <dgm:spPr/>
    </dgm:pt>
    <dgm:pt modelId="{FDC92885-5941-498E-A6EC-DB63F96782BA}" type="pres">
      <dgm:prSet presAssocID="{42ED247A-EA4E-43BC-BB30-F373561F1294}" presName="node" presStyleLbl="node1" presStyleIdx="2" presStyleCnt="4">
        <dgm:presLayoutVars>
          <dgm:bulletEnabled val="1"/>
        </dgm:presLayoutVars>
      </dgm:prSet>
      <dgm:spPr/>
      <dgm:t>
        <a:bodyPr/>
        <a:lstStyle/>
        <a:p>
          <a:endParaRPr lang="zh-CN" altLang="en-US"/>
        </a:p>
      </dgm:t>
    </dgm:pt>
    <dgm:pt modelId="{E5E4887F-5495-47C5-910C-0381EF230B28}" type="pres">
      <dgm:prSet presAssocID="{87F0B28E-66E4-441F-9A6C-600974F64BD7}" presName="sibTrans" presStyleCnt="0"/>
      <dgm:spPr/>
    </dgm:pt>
    <dgm:pt modelId="{C4303F70-BA73-4043-9072-76F4A231BF19}" type="pres">
      <dgm:prSet presAssocID="{EE2EDDA7-B960-4696-BB5E-7517D737EF1A}" presName="node" presStyleLbl="node1" presStyleIdx="3" presStyleCnt="4">
        <dgm:presLayoutVars>
          <dgm:bulletEnabled val="1"/>
        </dgm:presLayoutVars>
      </dgm:prSet>
      <dgm:spPr/>
      <dgm:t>
        <a:bodyPr/>
        <a:lstStyle/>
        <a:p>
          <a:endParaRPr lang="zh-CN" altLang="en-US"/>
        </a:p>
      </dgm:t>
    </dgm:pt>
  </dgm:ptLst>
  <dgm:cxnLst>
    <dgm:cxn modelId="{0CEFF007-818C-4F6A-914C-53E577142F32}" type="presOf" srcId="{42ED247A-EA4E-43BC-BB30-F373561F1294}" destId="{FDC92885-5941-498E-A6EC-DB63F96782BA}" srcOrd="0" destOrd="0" presId="urn:microsoft.com/office/officeart/2005/8/layout/default"/>
    <dgm:cxn modelId="{F54E6270-180E-46B2-AB3F-245F4528ED23}" srcId="{EF10DF04-54E2-4CCF-A0FB-96CA750E3239}" destId="{C567832E-F5D3-4E80-BB78-4AB96F41EE32}" srcOrd="0" destOrd="0" parTransId="{4D73ACF3-CC17-4B63-B11E-AA84A2F8C3DC}" sibTransId="{C16D1D84-A28E-498F-AC6E-ABFC16E2DBFA}"/>
    <dgm:cxn modelId="{684640EF-8FBE-4676-875D-3DEEC7B99F3F}" type="presOf" srcId="{E0F243EA-421B-4A27-AA53-7AE4E3604D57}" destId="{7D6B0A66-76D9-4208-9B31-854C8540A1F0}" srcOrd="0" destOrd="0" presId="urn:microsoft.com/office/officeart/2005/8/layout/default"/>
    <dgm:cxn modelId="{1FF4282B-1878-4401-B21B-6E0343ABC697}" type="presOf" srcId="{EE2EDDA7-B960-4696-BB5E-7517D737EF1A}" destId="{C4303F70-BA73-4043-9072-76F4A231BF19}" srcOrd="0" destOrd="0" presId="urn:microsoft.com/office/officeart/2005/8/layout/default"/>
    <dgm:cxn modelId="{F39FC46B-8FC5-45E1-A3E9-BE21774C42EC}" type="presOf" srcId="{EF10DF04-54E2-4CCF-A0FB-96CA750E3239}" destId="{BEE4BD77-3E32-492C-98B9-78B03CEE8007}" srcOrd="0" destOrd="0" presId="urn:microsoft.com/office/officeart/2005/8/layout/default"/>
    <dgm:cxn modelId="{49542A02-5F2B-45FA-B1F5-A077986C08DA}" type="presOf" srcId="{C567832E-F5D3-4E80-BB78-4AB96F41EE32}" destId="{DEA08C17-EE4A-4F2F-97F0-0C90D32E54EF}" srcOrd="0" destOrd="0" presId="urn:microsoft.com/office/officeart/2005/8/layout/default"/>
    <dgm:cxn modelId="{202FA54C-05EF-4DC1-BCC1-F29184F9A482}" srcId="{EF10DF04-54E2-4CCF-A0FB-96CA750E3239}" destId="{42ED247A-EA4E-43BC-BB30-F373561F1294}" srcOrd="2" destOrd="0" parTransId="{BB81740E-BEF0-49F9-A213-79BDCA1B77BC}" sibTransId="{87F0B28E-66E4-441F-9A6C-600974F64BD7}"/>
    <dgm:cxn modelId="{1A8A33A5-B7A0-4DB6-9CB2-61FF6E119790}" srcId="{EF10DF04-54E2-4CCF-A0FB-96CA750E3239}" destId="{E0F243EA-421B-4A27-AA53-7AE4E3604D57}" srcOrd="1" destOrd="0" parTransId="{080895DC-948A-4171-9026-8BE861BA127B}" sibTransId="{AD1D760B-3FDA-4C95-BE2C-6B3DE6797714}"/>
    <dgm:cxn modelId="{E32A7648-9961-41CD-B071-31947C60FDCE}" srcId="{EF10DF04-54E2-4CCF-A0FB-96CA750E3239}" destId="{EE2EDDA7-B960-4696-BB5E-7517D737EF1A}" srcOrd="3" destOrd="0" parTransId="{5AC0871F-A7B6-425E-A71D-06B9E1288E89}" sibTransId="{8BDDB4BB-965E-498E-9C19-06717A6013FF}"/>
    <dgm:cxn modelId="{4F17549D-4075-4611-8135-D2F05DB03D45}" type="presParOf" srcId="{BEE4BD77-3E32-492C-98B9-78B03CEE8007}" destId="{DEA08C17-EE4A-4F2F-97F0-0C90D32E54EF}" srcOrd="0" destOrd="0" presId="urn:microsoft.com/office/officeart/2005/8/layout/default"/>
    <dgm:cxn modelId="{B3F7CB78-5EA7-4FC9-9186-DBFB674FC12E}" type="presParOf" srcId="{BEE4BD77-3E32-492C-98B9-78B03CEE8007}" destId="{3D600C6C-858C-4231-BF0A-1A2B8180C2F0}" srcOrd="1" destOrd="0" presId="urn:microsoft.com/office/officeart/2005/8/layout/default"/>
    <dgm:cxn modelId="{7FAB2DD1-3D83-4AA6-B5F5-26A294D22505}" type="presParOf" srcId="{BEE4BD77-3E32-492C-98B9-78B03CEE8007}" destId="{7D6B0A66-76D9-4208-9B31-854C8540A1F0}" srcOrd="2" destOrd="0" presId="urn:microsoft.com/office/officeart/2005/8/layout/default"/>
    <dgm:cxn modelId="{D74E8914-2C93-4B94-BE0D-BCDD27D3A9B9}" type="presParOf" srcId="{BEE4BD77-3E32-492C-98B9-78B03CEE8007}" destId="{5EC88F3A-B309-42B4-9640-32B9AD8B2268}" srcOrd="3" destOrd="0" presId="urn:microsoft.com/office/officeart/2005/8/layout/default"/>
    <dgm:cxn modelId="{DC7758F1-90DA-43C1-B54A-3F62DD612A3A}" type="presParOf" srcId="{BEE4BD77-3E32-492C-98B9-78B03CEE8007}" destId="{FDC92885-5941-498E-A6EC-DB63F96782BA}" srcOrd="4" destOrd="0" presId="urn:microsoft.com/office/officeart/2005/8/layout/default"/>
    <dgm:cxn modelId="{D8C8FE82-E2C3-44A5-B13A-A5615FB1A6C6}" type="presParOf" srcId="{BEE4BD77-3E32-492C-98B9-78B03CEE8007}" destId="{E5E4887F-5495-47C5-910C-0381EF230B28}" srcOrd="5" destOrd="0" presId="urn:microsoft.com/office/officeart/2005/8/layout/default"/>
    <dgm:cxn modelId="{B20ECFF2-FCBC-4367-8103-46CB0991862A}" type="presParOf" srcId="{BEE4BD77-3E32-492C-98B9-78B03CEE8007}" destId="{C4303F70-BA73-4043-9072-76F4A231BF1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0DF04-54E2-4CCF-A0FB-96CA750E32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C567832E-F5D3-4E80-BB78-4AB96F41EE32}">
      <dgm:prSet phldrT="[文本]" custT="1"/>
      <dgm:spPr>
        <a:solidFill>
          <a:srgbClr val="A50021"/>
        </a:solidFill>
      </dgm:spPr>
      <dgm:t>
        <a:bodyPr/>
        <a:lstStyle/>
        <a:p>
          <a:r>
            <a:rPr lang="en-US" altLang="zh-CN" sz="1800" b="1" dirty="0" smtClean="0"/>
            <a:t>User-side access bandwidth</a:t>
          </a:r>
          <a:endParaRPr lang="zh-CN" altLang="en-US" sz="1800" dirty="0"/>
        </a:p>
      </dgm:t>
    </dgm:pt>
    <dgm:pt modelId="{4D73ACF3-CC17-4B63-B11E-AA84A2F8C3DC}" type="parTrans" cxnId="{F54E6270-180E-46B2-AB3F-245F4528ED23}">
      <dgm:prSet/>
      <dgm:spPr/>
      <dgm:t>
        <a:bodyPr/>
        <a:lstStyle/>
        <a:p>
          <a:endParaRPr lang="zh-CN" altLang="en-US"/>
        </a:p>
      </dgm:t>
    </dgm:pt>
    <dgm:pt modelId="{C16D1D84-A28E-498F-AC6E-ABFC16E2DBFA}" type="sibTrans" cxnId="{F54E6270-180E-46B2-AB3F-245F4528ED23}">
      <dgm:prSet/>
      <dgm:spPr/>
      <dgm:t>
        <a:bodyPr/>
        <a:lstStyle/>
        <a:p>
          <a:endParaRPr lang="zh-CN" altLang="en-US"/>
        </a:p>
      </dgm:t>
    </dgm:pt>
    <dgm:pt modelId="{E0F243EA-421B-4A27-AA53-7AE4E3604D57}">
      <dgm:prSet phldrT="[文本]" custT="1"/>
      <dgm:spPr>
        <a:solidFill>
          <a:srgbClr val="A50021"/>
        </a:solidFill>
      </dgm:spPr>
      <dgm:t>
        <a:bodyPr/>
        <a:lstStyle/>
        <a:p>
          <a:r>
            <a:rPr lang="en-US" altLang="zh-CN" sz="1800" b="1" dirty="0" smtClean="0"/>
            <a:t>Cloud-side service capability</a:t>
          </a:r>
          <a:endParaRPr lang="zh-CN" altLang="en-US" sz="1800" dirty="0"/>
        </a:p>
      </dgm:t>
    </dgm:pt>
    <dgm:pt modelId="{080895DC-948A-4171-9026-8BE861BA127B}" type="parTrans" cxnId="{1A8A33A5-B7A0-4DB6-9CB2-61FF6E119790}">
      <dgm:prSet/>
      <dgm:spPr/>
      <dgm:t>
        <a:bodyPr/>
        <a:lstStyle/>
        <a:p>
          <a:endParaRPr lang="zh-CN" altLang="en-US"/>
        </a:p>
      </dgm:t>
    </dgm:pt>
    <dgm:pt modelId="{AD1D760B-3FDA-4C95-BE2C-6B3DE6797714}" type="sibTrans" cxnId="{1A8A33A5-B7A0-4DB6-9CB2-61FF6E119790}">
      <dgm:prSet/>
      <dgm:spPr/>
      <dgm:t>
        <a:bodyPr/>
        <a:lstStyle/>
        <a:p>
          <a:endParaRPr lang="zh-CN" altLang="en-US"/>
        </a:p>
      </dgm:t>
    </dgm:pt>
    <dgm:pt modelId="{42ED247A-EA4E-43BC-BB30-F373561F1294}">
      <dgm:prSet phldrT="[文本]" custT="1"/>
      <dgm:spPr>
        <a:solidFill>
          <a:srgbClr val="A50021"/>
        </a:solidFill>
      </dgm:spPr>
      <dgm:t>
        <a:bodyPr/>
        <a:lstStyle/>
        <a:p>
          <a:r>
            <a:rPr lang="en-US" altLang="zh-CN" sz="1800" b="1" dirty="0" smtClean="0"/>
            <a:t>ISP barrier</a:t>
          </a:r>
          <a:endParaRPr lang="zh-CN" altLang="en-US" sz="1800" dirty="0"/>
        </a:p>
      </dgm:t>
    </dgm:pt>
    <dgm:pt modelId="{BB81740E-BEF0-49F9-A213-79BDCA1B77BC}" type="parTrans" cxnId="{202FA54C-05EF-4DC1-BCC1-F29184F9A482}">
      <dgm:prSet/>
      <dgm:spPr/>
      <dgm:t>
        <a:bodyPr/>
        <a:lstStyle/>
        <a:p>
          <a:endParaRPr lang="zh-CN" altLang="en-US"/>
        </a:p>
      </dgm:t>
    </dgm:pt>
    <dgm:pt modelId="{87F0B28E-66E4-441F-9A6C-600974F64BD7}" type="sibTrans" cxnId="{202FA54C-05EF-4DC1-BCC1-F29184F9A482}">
      <dgm:prSet/>
      <dgm:spPr/>
      <dgm:t>
        <a:bodyPr/>
        <a:lstStyle/>
        <a:p>
          <a:endParaRPr lang="zh-CN" altLang="en-US"/>
        </a:p>
      </dgm:t>
    </dgm:pt>
    <dgm:pt modelId="{EE2EDDA7-B960-4696-BB5E-7517D737EF1A}">
      <dgm:prSet phldrT="[文本]" custT="1"/>
      <dgm:spPr>
        <a:solidFill>
          <a:srgbClr val="A50021"/>
        </a:solidFill>
      </dgm:spPr>
      <dgm:t>
        <a:bodyPr/>
        <a:lstStyle/>
        <a:p>
          <a:r>
            <a:rPr lang="en-US" altLang="zh-CN" sz="1800" b="1" dirty="0" smtClean="0"/>
            <a:t>Transfer protocol</a:t>
          </a:r>
          <a:endParaRPr lang="zh-CN" altLang="en-US" sz="1800" b="1" dirty="0"/>
        </a:p>
      </dgm:t>
    </dgm:pt>
    <dgm:pt modelId="{5AC0871F-A7B6-425E-A71D-06B9E1288E89}" type="parTrans" cxnId="{E32A7648-9961-41CD-B071-31947C60FDCE}">
      <dgm:prSet/>
      <dgm:spPr/>
      <dgm:t>
        <a:bodyPr/>
        <a:lstStyle/>
        <a:p>
          <a:endParaRPr lang="zh-CN" altLang="en-US"/>
        </a:p>
      </dgm:t>
    </dgm:pt>
    <dgm:pt modelId="{8BDDB4BB-965E-498E-9C19-06717A6013FF}" type="sibTrans" cxnId="{E32A7648-9961-41CD-B071-31947C60FDCE}">
      <dgm:prSet/>
      <dgm:spPr/>
      <dgm:t>
        <a:bodyPr/>
        <a:lstStyle/>
        <a:p>
          <a:endParaRPr lang="zh-CN" altLang="en-US"/>
        </a:p>
      </dgm:t>
    </dgm:pt>
    <dgm:pt modelId="{76620DF5-5A3B-4792-B0A8-0B3A0ABE8E0C}">
      <dgm:prSet custT="1"/>
      <dgm:spPr>
        <a:solidFill>
          <a:srgbClr val="A50021"/>
        </a:solidFill>
      </dgm:spPr>
      <dgm:t>
        <a:bodyPr/>
        <a:lstStyle/>
        <a:p>
          <a:r>
            <a:rPr lang="en-US" altLang="zh-CN" sz="1800" b="1" dirty="0" smtClean="0"/>
            <a:t>File popularity</a:t>
          </a:r>
          <a:endParaRPr lang="zh-CN" altLang="en-US" sz="1800" b="1" dirty="0"/>
        </a:p>
      </dgm:t>
    </dgm:pt>
    <dgm:pt modelId="{823664A3-644E-464E-ABCC-C30B91A7EAF8}" type="parTrans" cxnId="{2A5C4537-CE8D-4170-9A22-7940E4931635}">
      <dgm:prSet/>
      <dgm:spPr/>
      <dgm:t>
        <a:bodyPr/>
        <a:lstStyle/>
        <a:p>
          <a:endParaRPr lang="zh-CN" altLang="en-US"/>
        </a:p>
      </dgm:t>
    </dgm:pt>
    <dgm:pt modelId="{D6D252EE-D3EB-4BDB-B0E2-AB9D0C7AF961}" type="sibTrans" cxnId="{2A5C4537-CE8D-4170-9A22-7940E4931635}">
      <dgm:prSet/>
      <dgm:spPr/>
      <dgm:t>
        <a:bodyPr/>
        <a:lstStyle/>
        <a:p>
          <a:endParaRPr lang="zh-CN" altLang="en-US"/>
        </a:p>
      </dgm:t>
    </dgm:pt>
    <dgm:pt modelId="{22CDFA73-854F-4B54-9B82-9A6F46AD3E9F}">
      <dgm:prSet custT="1"/>
      <dgm:spPr>
        <a:solidFill>
          <a:srgbClr val="A50021"/>
        </a:solidFill>
      </dgm:spPr>
      <dgm:t>
        <a:bodyPr/>
        <a:lstStyle/>
        <a:p>
          <a:r>
            <a:rPr lang="en-US" altLang="zh-CN" sz="1800" b="1" dirty="0" smtClean="0"/>
            <a:t>Hardware &amp;  filesystem</a:t>
          </a:r>
          <a:endParaRPr lang="zh-CN" altLang="en-US" sz="1800" b="1" dirty="0"/>
        </a:p>
      </dgm:t>
    </dgm:pt>
    <dgm:pt modelId="{2C7E9B96-7BE0-4050-8567-D57B90796035}" type="parTrans" cxnId="{2F27F998-9963-41A5-9B37-602B93C88ADD}">
      <dgm:prSet/>
      <dgm:spPr/>
      <dgm:t>
        <a:bodyPr/>
        <a:lstStyle/>
        <a:p>
          <a:endParaRPr lang="zh-CN" altLang="en-US"/>
        </a:p>
      </dgm:t>
    </dgm:pt>
    <dgm:pt modelId="{D2DCF8E7-8D59-42BA-8528-A4CBD59B091E}" type="sibTrans" cxnId="{2F27F998-9963-41A5-9B37-602B93C88ADD}">
      <dgm:prSet/>
      <dgm:spPr/>
      <dgm:t>
        <a:bodyPr/>
        <a:lstStyle/>
        <a:p>
          <a:endParaRPr lang="zh-CN" altLang="en-US"/>
        </a:p>
      </dgm:t>
    </dgm:pt>
    <dgm:pt modelId="{BEE4BD77-3E32-492C-98B9-78B03CEE8007}" type="pres">
      <dgm:prSet presAssocID="{EF10DF04-54E2-4CCF-A0FB-96CA750E3239}" presName="diagram" presStyleCnt="0">
        <dgm:presLayoutVars>
          <dgm:dir/>
          <dgm:resizeHandles val="exact"/>
        </dgm:presLayoutVars>
      </dgm:prSet>
      <dgm:spPr/>
      <dgm:t>
        <a:bodyPr/>
        <a:lstStyle/>
        <a:p>
          <a:endParaRPr lang="zh-CN" altLang="en-US"/>
        </a:p>
      </dgm:t>
    </dgm:pt>
    <dgm:pt modelId="{DEA08C17-EE4A-4F2F-97F0-0C90D32E54EF}" type="pres">
      <dgm:prSet presAssocID="{C567832E-F5D3-4E80-BB78-4AB96F41EE32}" presName="node" presStyleLbl="node1" presStyleIdx="0" presStyleCnt="6">
        <dgm:presLayoutVars>
          <dgm:bulletEnabled val="1"/>
        </dgm:presLayoutVars>
      </dgm:prSet>
      <dgm:spPr/>
      <dgm:t>
        <a:bodyPr/>
        <a:lstStyle/>
        <a:p>
          <a:endParaRPr lang="zh-CN" altLang="en-US"/>
        </a:p>
      </dgm:t>
    </dgm:pt>
    <dgm:pt modelId="{3D600C6C-858C-4231-BF0A-1A2B8180C2F0}" type="pres">
      <dgm:prSet presAssocID="{C16D1D84-A28E-498F-AC6E-ABFC16E2DBFA}" presName="sibTrans" presStyleCnt="0"/>
      <dgm:spPr/>
    </dgm:pt>
    <dgm:pt modelId="{7D6B0A66-76D9-4208-9B31-854C8540A1F0}" type="pres">
      <dgm:prSet presAssocID="{E0F243EA-421B-4A27-AA53-7AE4E3604D57}" presName="node" presStyleLbl="node1" presStyleIdx="1" presStyleCnt="6">
        <dgm:presLayoutVars>
          <dgm:bulletEnabled val="1"/>
        </dgm:presLayoutVars>
      </dgm:prSet>
      <dgm:spPr/>
      <dgm:t>
        <a:bodyPr/>
        <a:lstStyle/>
        <a:p>
          <a:endParaRPr lang="zh-CN" altLang="en-US"/>
        </a:p>
      </dgm:t>
    </dgm:pt>
    <dgm:pt modelId="{5EC88F3A-B309-42B4-9640-32B9AD8B2268}" type="pres">
      <dgm:prSet presAssocID="{AD1D760B-3FDA-4C95-BE2C-6B3DE6797714}" presName="sibTrans" presStyleCnt="0"/>
      <dgm:spPr/>
    </dgm:pt>
    <dgm:pt modelId="{FDC92885-5941-498E-A6EC-DB63F96782BA}" type="pres">
      <dgm:prSet presAssocID="{42ED247A-EA4E-43BC-BB30-F373561F1294}" presName="node" presStyleLbl="node1" presStyleIdx="2" presStyleCnt="6">
        <dgm:presLayoutVars>
          <dgm:bulletEnabled val="1"/>
        </dgm:presLayoutVars>
      </dgm:prSet>
      <dgm:spPr/>
      <dgm:t>
        <a:bodyPr/>
        <a:lstStyle/>
        <a:p>
          <a:endParaRPr lang="zh-CN" altLang="en-US"/>
        </a:p>
      </dgm:t>
    </dgm:pt>
    <dgm:pt modelId="{E5E4887F-5495-47C5-910C-0381EF230B28}" type="pres">
      <dgm:prSet presAssocID="{87F0B28E-66E4-441F-9A6C-600974F64BD7}" presName="sibTrans" presStyleCnt="0"/>
      <dgm:spPr/>
    </dgm:pt>
    <dgm:pt modelId="{C4303F70-BA73-4043-9072-76F4A231BF19}" type="pres">
      <dgm:prSet presAssocID="{EE2EDDA7-B960-4696-BB5E-7517D737EF1A}" presName="node" presStyleLbl="node1" presStyleIdx="3" presStyleCnt="6">
        <dgm:presLayoutVars>
          <dgm:bulletEnabled val="1"/>
        </dgm:presLayoutVars>
      </dgm:prSet>
      <dgm:spPr/>
      <dgm:t>
        <a:bodyPr/>
        <a:lstStyle/>
        <a:p>
          <a:endParaRPr lang="zh-CN" altLang="en-US"/>
        </a:p>
      </dgm:t>
    </dgm:pt>
    <dgm:pt modelId="{6A449B1E-DB9B-4208-82CB-2731344B071C}" type="pres">
      <dgm:prSet presAssocID="{8BDDB4BB-965E-498E-9C19-06717A6013FF}" presName="sibTrans" presStyleCnt="0"/>
      <dgm:spPr/>
    </dgm:pt>
    <dgm:pt modelId="{39E2388B-0BBF-4991-93E8-C265AD38F3D8}" type="pres">
      <dgm:prSet presAssocID="{76620DF5-5A3B-4792-B0A8-0B3A0ABE8E0C}" presName="node" presStyleLbl="node1" presStyleIdx="4" presStyleCnt="6">
        <dgm:presLayoutVars>
          <dgm:bulletEnabled val="1"/>
        </dgm:presLayoutVars>
      </dgm:prSet>
      <dgm:spPr/>
      <dgm:t>
        <a:bodyPr/>
        <a:lstStyle/>
        <a:p>
          <a:endParaRPr lang="zh-CN" altLang="en-US"/>
        </a:p>
      </dgm:t>
    </dgm:pt>
    <dgm:pt modelId="{8CD44D4A-0E3F-4D42-9B6B-7F9D210FC850}" type="pres">
      <dgm:prSet presAssocID="{D6D252EE-D3EB-4BDB-B0E2-AB9D0C7AF961}" presName="sibTrans" presStyleCnt="0"/>
      <dgm:spPr/>
    </dgm:pt>
    <dgm:pt modelId="{283442FA-06C8-4F63-B662-3D511085AE28}" type="pres">
      <dgm:prSet presAssocID="{22CDFA73-854F-4B54-9B82-9A6F46AD3E9F}" presName="node" presStyleLbl="node1" presStyleIdx="5" presStyleCnt="6">
        <dgm:presLayoutVars>
          <dgm:bulletEnabled val="1"/>
        </dgm:presLayoutVars>
      </dgm:prSet>
      <dgm:spPr/>
      <dgm:t>
        <a:bodyPr/>
        <a:lstStyle/>
        <a:p>
          <a:endParaRPr lang="zh-CN" altLang="en-US"/>
        </a:p>
      </dgm:t>
    </dgm:pt>
  </dgm:ptLst>
  <dgm:cxnLst>
    <dgm:cxn modelId="{3F8991D0-8F06-4710-80D4-ED90E217E3A7}" type="presOf" srcId="{76620DF5-5A3B-4792-B0A8-0B3A0ABE8E0C}" destId="{39E2388B-0BBF-4991-93E8-C265AD38F3D8}" srcOrd="0" destOrd="0" presId="urn:microsoft.com/office/officeart/2005/8/layout/default"/>
    <dgm:cxn modelId="{D875A0FC-159D-4290-9513-4E089B5A3A74}" type="presOf" srcId="{E0F243EA-421B-4A27-AA53-7AE4E3604D57}" destId="{7D6B0A66-76D9-4208-9B31-854C8540A1F0}" srcOrd="0" destOrd="0" presId="urn:microsoft.com/office/officeart/2005/8/layout/default"/>
    <dgm:cxn modelId="{4563B68E-2FAB-4187-8E1D-D6B600D7A2B9}" type="presOf" srcId="{22CDFA73-854F-4B54-9B82-9A6F46AD3E9F}" destId="{283442FA-06C8-4F63-B662-3D511085AE28}" srcOrd="0" destOrd="0" presId="urn:microsoft.com/office/officeart/2005/8/layout/default"/>
    <dgm:cxn modelId="{7D75775D-6D4C-4DD5-80B3-C4941435CEBE}" type="presOf" srcId="{42ED247A-EA4E-43BC-BB30-F373561F1294}" destId="{FDC92885-5941-498E-A6EC-DB63F96782BA}" srcOrd="0" destOrd="0" presId="urn:microsoft.com/office/officeart/2005/8/layout/default"/>
    <dgm:cxn modelId="{C00506FD-17C9-4101-8C2B-01449185F1D7}" type="presOf" srcId="{EE2EDDA7-B960-4696-BB5E-7517D737EF1A}" destId="{C4303F70-BA73-4043-9072-76F4A231BF19}" srcOrd="0" destOrd="0" presId="urn:microsoft.com/office/officeart/2005/8/layout/default"/>
    <dgm:cxn modelId="{1A8A33A5-B7A0-4DB6-9CB2-61FF6E119790}" srcId="{EF10DF04-54E2-4CCF-A0FB-96CA750E3239}" destId="{E0F243EA-421B-4A27-AA53-7AE4E3604D57}" srcOrd="1" destOrd="0" parTransId="{080895DC-948A-4171-9026-8BE861BA127B}" sibTransId="{AD1D760B-3FDA-4C95-BE2C-6B3DE6797714}"/>
    <dgm:cxn modelId="{202FA54C-05EF-4DC1-BCC1-F29184F9A482}" srcId="{EF10DF04-54E2-4CCF-A0FB-96CA750E3239}" destId="{42ED247A-EA4E-43BC-BB30-F373561F1294}" srcOrd="2" destOrd="0" parTransId="{BB81740E-BEF0-49F9-A213-79BDCA1B77BC}" sibTransId="{87F0B28E-66E4-441F-9A6C-600974F64BD7}"/>
    <dgm:cxn modelId="{F54E6270-180E-46B2-AB3F-245F4528ED23}" srcId="{EF10DF04-54E2-4CCF-A0FB-96CA750E3239}" destId="{C567832E-F5D3-4E80-BB78-4AB96F41EE32}" srcOrd="0" destOrd="0" parTransId="{4D73ACF3-CC17-4B63-B11E-AA84A2F8C3DC}" sibTransId="{C16D1D84-A28E-498F-AC6E-ABFC16E2DBFA}"/>
    <dgm:cxn modelId="{0A783A86-9EDE-4FB5-963C-F7505854B69F}" type="presOf" srcId="{EF10DF04-54E2-4CCF-A0FB-96CA750E3239}" destId="{BEE4BD77-3E32-492C-98B9-78B03CEE8007}" srcOrd="0" destOrd="0" presId="urn:microsoft.com/office/officeart/2005/8/layout/default"/>
    <dgm:cxn modelId="{2A5C4537-CE8D-4170-9A22-7940E4931635}" srcId="{EF10DF04-54E2-4CCF-A0FB-96CA750E3239}" destId="{76620DF5-5A3B-4792-B0A8-0B3A0ABE8E0C}" srcOrd="4" destOrd="0" parTransId="{823664A3-644E-464E-ABCC-C30B91A7EAF8}" sibTransId="{D6D252EE-D3EB-4BDB-B0E2-AB9D0C7AF961}"/>
    <dgm:cxn modelId="{A40F50C9-AABA-48AA-AF15-3CF49F200485}" type="presOf" srcId="{C567832E-F5D3-4E80-BB78-4AB96F41EE32}" destId="{DEA08C17-EE4A-4F2F-97F0-0C90D32E54EF}" srcOrd="0" destOrd="0" presId="urn:microsoft.com/office/officeart/2005/8/layout/default"/>
    <dgm:cxn modelId="{2F27F998-9963-41A5-9B37-602B93C88ADD}" srcId="{EF10DF04-54E2-4CCF-A0FB-96CA750E3239}" destId="{22CDFA73-854F-4B54-9B82-9A6F46AD3E9F}" srcOrd="5" destOrd="0" parTransId="{2C7E9B96-7BE0-4050-8567-D57B90796035}" sibTransId="{D2DCF8E7-8D59-42BA-8528-A4CBD59B091E}"/>
    <dgm:cxn modelId="{E32A7648-9961-41CD-B071-31947C60FDCE}" srcId="{EF10DF04-54E2-4CCF-A0FB-96CA750E3239}" destId="{EE2EDDA7-B960-4696-BB5E-7517D737EF1A}" srcOrd="3" destOrd="0" parTransId="{5AC0871F-A7B6-425E-A71D-06B9E1288E89}" sibTransId="{8BDDB4BB-965E-498E-9C19-06717A6013FF}"/>
    <dgm:cxn modelId="{7C28F7BB-F832-4005-8475-71F69703178C}" type="presParOf" srcId="{BEE4BD77-3E32-492C-98B9-78B03CEE8007}" destId="{DEA08C17-EE4A-4F2F-97F0-0C90D32E54EF}" srcOrd="0" destOrd="0" presId="urn:microsoft.com/office/officeart/2005/8/layout/default"/>
    <dgm:cxn modelId="{489A835C-0E78-4C79-88A0-75FC2AEF3212}" type="presParOf" srcId="{BEE4BD77-3E32-492C-98B9-78B03CEE8007}" destId="{3D600C6C-858C-4231-BF0A-1A2B8180C2F0}" srcOrd="1" destOrd="0" presId="urn:microsoft.com/office/officeart/2005/8/layout/default"/>
    <dgm:cxn modelId="{52564BD0-C985-420C-BA18-E4A2007BD1FC}" type="presParOf" srcId="{BEE4BD77-3E32-492C-98B9-78B03CEE8007}" destId="{7D6B0A66-76D9-4208-9B31-854C8540A1F0}" srcOrd="2" destOrd="0" presId="urn:microsoft.com/office/officeart/2005/8/layout/default"/>
    <dgm:cxn modelId="{A87287D8-D60E-4743-9772-89086AA198D5}" type="presParOf" srcId="{BEE4BD77-3E32-492C-98B9-78B03CEE8007}" destId="{5EC88F3A-B309-42B4-9640-32B9AD8B2268}" srcOrd="3" destOrd="0" presId="urn:microsoft.com/office/officeart/2005/8/layout/default"/>
    <dgm:cxn modelId="{6093EB13-FA71-41E1-985D-296956DB3B61}" type="presParOf" srcId="{BEE4BD77-3E32-492C-98B9-78B03CEE8007}" destId="{FDC92885-5941-498E-A6EC-DB63F96782BA}" srcOrd="4" destOrd="0" presId="urn:microsoft.com/office/officeart/2005/8/layout/default"/>
    <dgm:cxn modelId="{4DCE2F34-0BB3-4FCB-9B52-98037FC34D82}" type="presParOf" srcId="{BEE4BD77-3E32-492C-98B9-78B03CEE8007}" destId="{E5E4887F-5495-47C5-910C-0381EF230B28}" srcOrd="5" destOrd="0" presId="urn:microsoft.com/office/officeart/2005/8/layout/default"/>
    <dgm:cxn modelId="{7C721582-C254-450B-A0C5-2688DE682A25}" type="presParOf" srcId="{BEE4BD77-3E32-492C-98B9-78B03CEE8007}" destId="{C4303F70-BA73-4043-9072-76F4A231BF19}" srcOrd="6" destOrd="0" presId="urn:microsoft.com/office/officeart/2005/8/layout/default"/>
    <dgm:cxn modelId="{E63427AE-BDF6-4FFF-918A-B8EAC4345E21}" type="presParOf" srcId="{BEE4BD77-3E32-492C-98B9-78B03CEE8007}" destId="{6A449B1E-DB9B-4208-82CB-2731344B071C}" srcOrd="7" destOrd="0" presId="urn:microsoft.com/office/officeart/2005/8/layout/default"/>
    <dgm:cxn modelId="{D5B98533-FA41-4583-AA88-2E886E125DE7}" type="presParOf" srcId="{BEE4BD77-3E32-492C-98B9-78B03CEE8007}" destId="{39E2388B-0BBF-4991-93E8-C265AD38F3D8}" srcOrd="8" destOrd="0" presId="urn:microsoft.com/office/officeart/2005/8/layout/default"/>
    <dgm:cxn modelId="{6711A29C-3209-43B1-A65A-E643D6259A56}" type="presParOf" srcId="{BEE4BD77-3E32-492C-98B9-78B03CEE8007}" destId="{8CD44D4A-0E3F-4D42-9B6B-7F9D210FC850}" srcOrd="9" destOrd="0" presId="urn:microsoft.com/office/officeart/2005/8/layout/default"/>
    <dgm:cxn modelId="{08DABCBE-4774-4917-A6EE-4D5BD311197D}" type="presParOf" srcId="{BEE4BD77-3E32-492C-98B9-78B03CEE8007}" destId="{283442FA-06C8-4F63-B662-3D511085AE28}"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489237-F568-457D-95D2-6328B09B66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03774A22-7E9A-418D-A576-7AE3C9D09E12}">
      <dgm:prSet phldrT="[文本]"/>
      <dgm:spPr/>
      <dgm:t>
        <a:bodyPr/>
        <a:lstStyle/>
        <a:p>
          <a:r>
            <a:rPr lang="en-US" altLang="zh-CN" b="1" dirty="0" smtClean="0"/>
            <a:t>User Requests</a:t>
          </a:r>
          <a:endParaRPr lang="zh-CN" altLang="en-US" b="1" dirty="0"/>
        </a:p>
      </dgm:t>
    </dgm:pt>
    <dgm:pt modelId="{38DD4A29-6522-47F2-A9AA-EBEA40B34FEF}" type="parTrans" cxnId="{CBC22356-7D20-4DC6-AB56-B30BC511814C}">
      <dgm:prSet/>
      <dgm:spPr/>
      <dgm:t>
        <a:bodyPr/>
        <a:lstStyle/>
        <a:p>
          <a:endParaRPr lang="zh-CN" altLang="en-US"/>
        </a:p>
      </dgm:t>
    </dgm:pt>
    <dgm:pt modelId="{E8ABB0F8-B157-480C-9DAB-9A4C3E8D8C3D}" type="sibTrans" cxnId="{CBC22356-7D20-4DC6-AB56-B30BC511814C}">
      <dgm:prSet/>
      <dgm:spPr/>
      <dgm:t>
        <a:bodyPr/>
        <a:lstStyle/>
        <a:p>
          <a:endParaRPr lang="zh-CN" altLang="en-US"/>
        </a:p>
      </dgm:t>
    </dgm:pt>
    <dgm:pt modelId="{7C852ACA-0615-40F1-9136-2350BB5B4672}">
      <dgm:prSet phldrT="[文本]"/>
      <dgm:spPr/>
      <dgm:t>
        <a:bodyPr/>
        <a:lstStyle/>
        <a:p>
          <a:r>
            <a:rPr lang="en-US" altLang="zh-CN" dirty="0" smtClean="0"/>
            <a:t>User ID</a:t>
          </a:r>
          <a:endParaRPr lang="zh-CN" altLang="en-US" dirty="0"/>
        </a:p>
      </dgm:t>
    </dgm:pt>
    <dgm:pt modelId="{CB16D5AC-C5DB-4819-A87D-050B64ACE2B6}" type="parTrans" cxnId="{AFFC2B68-BB55-4505-B423-088006AEA695}">
      <dgm:prSet/>
      <dgm:spPr/>
      <dgm:t>
        <a:bodyPr/>
        <a:lstStyle/>
        <a:p>
          <a:endParaRPr lang="zh-CN" altLang="en-US"/>
        </a:p>
      </dgm:t>
    </dgm:pt>
    <dgm:pt modelId="{02BF2764-F8AF-432B-9AAC-B1E88AC995A0}" type="sibTrans" cxnId="{AFFC2B68-BB55-4505-B423-088006AEA695}">
      <dgm:prSet/>
      <dgm:spPr/>
      <dgm:t>
        <a:bodyPr/>
        <a:lstStyle/>
        <a:p>
          <a:endParaRPr lang="zh-CN" altLang="en-US"/>
        </a:p>
      </dgm:t>
    </dgm:pt>
    <dgm:pt modelId="{549F18C2-002F-4D3B-98F7-D552DFA5D37D}">
      <dgm:prSet phldrT="[文本]"/>
      <dgm:spPr/>
      <dgm:t>
        <a:bodyPr/>
        <a:lstStyle/>
        <a:p>
          <a:r>
            <a:rPr lang="en-US" altLang="zh-CN" dirty="0" smtClean="0"/>
            <a:t>IP address</a:t>
          </a:r>
          <a:endParaRPr lang="zh-CN" altLang="en-US" dirty="0"/>
        </a:p>
      </dgm:t>
    </dgm:pt>
    <dgm:pt modelId="{BCEFECD7-B32B-497B-97EE-3F6EDBB6AE16}" type="parTrans" cxnId="{18F6773E-FB81-4EBD-8AC6-B6701561738F}">
      <dgm:prSet/>
      <dgm:spPr/>
      <dgm:t>
        <a:bodyPr/>
        <a:lstStyle/>
        <a:p>
          <a:endParaRPr lang="zh-CN" altLang="en-US"/>
        </a:p>
      </dgm:t>
    </dgm:pt>
    <dgm:pt modelId="{EA837E75-464D-4B92-A3A4-B1BC6AB98B90}" type="sibTrans" cxnId="{18F6773E-FB81-4EBD-8AC6-B6701561738F}">
      <dgm:prSet/>
      <dgm:spPr/>
      <dgm:t>
        <a:bodyPr/>
        <a:lstStyle/>
        <a:p>
          <a:endParaRPr lang="zh-CN" altLang="en-US"/>
        </a:p>
      </dgm:t>
    </dgm:pt>
    <dgm:pt modelId="{C4386E57-939D-402D-A0AD-10AA468DF0CD}">
      <dgm:prSet phldrT="[文本]"/>
      <dgm:spPr/>
      <dgm:t>
        <a:bodyPr/>
        <a:lstStyle/>
        <a:p>
          <a:r>
            <a:rPr lang="en-US" altLang="zh-CN" b="1" dirty="0" smtClean="0"/>
            <a:t>Pre-downloading Trace</a:t>
          </a:r>
          <a:endParaRPr lang="zh-CN" altLang="en-US" b="1" dirty="0"/>
        </a:p>
      </dgm:t>
    </dgm:pt>
    <dgm:pt modelId="{0BDDFBC1-3D2F-47AE-A2EE-F6003F92AF9C}" type="parTrans" cxnId="{270B1E2E-5DCB-49B3-B315-871B463F2F43}">
      <dgm:prSet/>
      <dgm:spPr/>
      <dgm:t>
        <a:bodyPr/>
        <a:lstStyle/>
        <a:p>
          <a:endParaRPr lang="zh-CN" altLang="en-US"/>
        </a:p>
      </dgm:t>
    </dgm:pt>
    <dgm:pt modelId="{5B0C2981-FC20-4C63-99D5-65462F66D971}" type="sibTrans" cxnId="{270B1E2E-5DCB-49B3-B315-871B463F2F43}">
      <dgm:prSet/>
      <dgm:spPr/>
      <dgm:t>
        <a:bodyPr/>
        <a:lstStyle/>
        <a:p>
          <a:endParaRPr lang="zh-CN" altLang="en-US"/>
        </a:p>
      </dgm:t>
    </dgm:pt>
    <dgm:pt modelId="{5DD89110-6881-467B-9BD5-AF9854C40786}">
      <dgm:prSet phldrT="[文本]"/>
      <dgm:spPr/>
      <dgm:t>
        <a:bodyPr/>
        <a:lstStyle/>
        <a:p>
          <a:r>
            <a:rPr lang="en-US" altLang="zh-CN" dirty="0" smtClean="0"/>
            <a:t>Start time</a:t>
          </a:r>
          <a:endParaRPr lang="zh-CN" altLang="en-US" dirty="0"/>
        </a:p>
      </dgm:t>
    </dgm:pt>
    <dgm:pt modelId="{66AA50D6-6370-457F-8AF3-52A4ED03B74B}" type="parTrans" cxnId="{20846752-937A-475E-967B-833FA8E76C92}">
      <dgm:prSet/>
      <dgm:spPr/>
      <dgm:t>
        <a:bodyPr/>
        <a:lstStyle/>
        <a:p>
          <a:endParaRPr lang="zh-CN" altLang="en-US"/>
        </a:p>
      </dgm:t>
    </dgm:pt>
    <dgm:pt modelId="{FCC59D69-97DA-43DD-83DB-1CFC7037C62F}" type="sibTrans" cxnId="{20846752-937A-475E-967B-833FA8E76C92}">
      <dgm:prSet/>
      <dgm:spPr/>
      <dgm:t>
        <a:bodyPr/>
        <a:lstStyle/>
        <a:p>
          <a:endParaRPr lang="zh-CN" altLang="en-US"/>
        </a:p>
      </dgm:t>
    </dgm:pt>
    <dgm:pt modelId="{B6238A5B-0F59-4339-BAF6-C3E8C4AF41C4}">
      <dgm:prSet phldrT="[文本]"/>
      <dgm:spPr/>
      <dgm:t>
        <a:bodyPr/>
        <a:lstStyle/>
        <a:p>
          <a:r>
            <a:rPr lang="en-US" altLang="zh-CN" dirty="0" smtClean="0"/>
            <a:t>Finish time</a:t>
          </a:r>
          <a:endParaRPr lang="zh-CN" altLang="en-US" dirty="0"/>
        </a:p>
      </dgm:t>
    </dgm:pt>
    <dgm:pt modelId="{93E8A486-F757-4BB8-948B-8F85D36056C6}" type="parTrans" cxnId="{F72A192C-CECA-4921-8D05-C94F4F2C3245}">
      <dgm:prSet/>
      <dgm:spPr/>
      <dgm:t>
        <a:bodyPr/>
        <a:lstStyle/>
        <a:p>
          <a:endParaRPr lang="zh-CN" altLang="en-US"/>
        </a:p>
      </dgm:t>
    </dgm:pt>
    <dgm:pt modelId="{49D9A998-8A00-446D-989D-74D3F7DF13F9}" type="sibTrans" cxnId="{F72A192C-CECA-4921-8D05-C94F4F2C3245}">
      <dgm:prSet/>
      <dgm:spPr/>
      <dgm:t>
        <a:bodyPr/>
        <a:lstStyle/>
        <a:p>
          <a:endParaRPr lang="zh-CN" altLang="en-US"/>
        </a:p>
      </dgm:t>
    </dgm:pt>
    <dgm:pt modelId="{32F913A9-F475-466B-A77C-AC307BE2A135}">
      <dgm:prSet phldrT="[文本]"/>
      <dgm:spPr/>
      <dgm:t>
        <a:bodyPr/>
        <a:lstStyle/>
        <a:p>
          <a:r>
            <a:rPr lang="en-US" altLang="zh-CN" b="1" dirty="0" smtClean="0"/>
            <a:t>Fetching Trace</a:t>
          </a:r>
          <a:endParaRPr lang="zh-CN" altLang="en-US" b="1" dirty="0"/>
        </a:p>
      </dgm:t>
    </dgm:pt>
    <dgm:pt modelId="{B37A0E54-44E2-4397-BEF6-0F335F5E0ABF}" type="parTrans" cxnId="{C5971C5E-99B6-4E71-8437-CF0BCB1B415B}">
      <dgm:prSet/>
      <dgm:spPr/>
      <dgm:t>
        <a:bodyPr/>
        <a:lstStyle/>
        <a:p>
          <a:endParaRPr lang="zh-CN" altLang="en-US"/>
        </a:p>
      </dgm:t>
    </dgm:pt>
    <dgm:pt modelId="{1F8A56AD-2E60-476B-A512-BDEC247A5646}" type="sibTrans" cxnId="{C5971C5E-99B6-4E71-8437-CF0BCB1B415B}">
      <dgm:prSet/>
      <dgm:spPr/>
      <dgm:t>
        <a:bodyPr/>
        <a:lstStyle/>
        <a:p>
          <a:endParaRPr lang="zh-CN" altLang="en-US"/>
        </a:p>
      </dgm:t>
    </dgm:pt>
    <dgm:pt modelId="{6D368C7F-4772-428A-95B8-BF68B79D2C1B}">
      <dgm:prSet phldrT="[文本]"/>
      <dgm:spPr/>
      <dgm:t>
        <a:bodyPr/>
        <a:lstStyle/>
        <a:p>
          <a:r>
            <a:rPr lang="en-US" altLang="zh-CN" dirty="0" smtClean="0"/>
            <a:t>User ID</a:t>
          </a:r>
          <a:endParaRPr lang="zh-CN" altLang="en-US" dirty="0"/>
        </a:p>
      </dgm:t>
    </dgm:pt>
    <dgm:pt modelId="{9663C571-F0B8-4EC5-9F29-9AE630973D38}" type="parTrans" cxnId="{553B4843-1A91-4695-8E8F-EEAAD4706267}">
      <dgm:prSet/>
      <dgm:spPr/>
      <dgm:t>
        <a:bodyPr/>
        <a:lstStyle/>
        <a:p>
          <a:endParaRPr lang="zh-CN" altLang="en-US"/>
        </a:p>
      </dgm:t>
    </dgm:pt>
    <dgm:pt modelId="{A471A520-EDD4-4CE8-86E3-F0732836D21A}" type="sibTrans" cxnId="{553B4843-1A91-4695-8E8F-EEAAD4706267}">
      <dgm:prSet/>
      <dgm:spPr/>
      <dgm:t>
        <a:bodyPr/>
        <a:lstStyle/>
        <a:p>
          <a:endParaRPr lang="zh-CN" altLang="en-US"/>
        </a:p>
      </dgm:t>
    </dgm:pt>
    <dgm:pt modelId="{72381DCB-8530-4845-AD6C-07FF980DE250}">
      <dgm:prSet phldrT="[文本]"/>
      <dgm:spPr/>
      <dgm:t>
        <a:bodyPr/>
        <a:lstStyle/>
        <a:p>
          <a:r>
            <a:rPr lang="en-US" altLang="zh-CN" dirty="0" smtClean="0"/>
            <a:t>Finish/pause time</a:t>
          </a:r>
          <a:endParaRPr lang="zh-CN" altLang="en-US" dirty="0"/>
        </a:p>
      </dgm:t>
    </dgm:pt>
    <dgm:pt modelId="{71A36143-50CD-4299-84B7-39FE8D14F29A}" type="parTrans" cxnId="{AFB951D6-5154-402D-ABC1-D7F8593745B9}">
      <dgm:prSet/>
      <dgm:spPr/>
      <dgm:t>
        <a:bodyPr/>
        <a:lstStyle/>
        <a:p>
          <a:endParaRPr lang="zh-CN" altLang="en-US"/>
        </a:p>
      </dgm:t>
    </dgm:pt>
    <dgm:pt modelId="{CE7BB89B-1C2A-4CB1-9829-6C86492AA82D}" type="sibTrans" cxnId="{AFB951D6-5154-402D-ABC1-D7F8593745B9}">
      <dgm:prSet/>
      <dgm:spPr/>
      <dgm:t>
        <a:bodyPr/>
        <a:lstStyle/>
        <a:p>
          <a:endParaRPr lang="zh-CN" altLang="en-US"/>
        </a:p>
      </dgm:t>
    </dgm:pt>
    <dgm:pt modelId="{B4906580-49F5-47E7-871E-190685A2AA9B}">
      <dgm:prSet phldrT="[文本]"/>
      <dgm:spPr/>
      <dgm:t>
        <a:bodyPr/>
        <a:lstStyle/>
        <a:p>
          <a:r>
            <a:rPr lang="en-US" altLang="zh-CN" dirty="0" smtClean="0"/>
            <a:t>Access bandwidth</a:t>
          </a:r>
          <a:endParaRPr lang="zh-CN" altLang="en-US" dirty="0"/>
        </a:p>
      </dgm:t>
    </dgm:pt>
    <dgm:pt modelId="{6C7F1634-F896-4823-866C-43F63C0F6170}" type="parTrans" cxnId="{512C894F-D133-43CA-82A1-F844143B18B9}">
      <dgm:prSet/>
      <dgm:spPr/>
      <dgm:t>
        <a:bodyPr/>
        <a:lstStyle/>
        <a:p>
          <a:endParaRPr lang="zh-CN" altLang="en-US"/>
        </a:p>
      </dgm:t>
    </dgm:pt>
    <dgm:pt modelId="{02FDE23C-A95F-498A-A42D-9F9DFEE54317}" type="sibTrans" cxnId="{512C894F-D133-43CA-82A1-F844143B18B9}">
      <dgm:prSet/>
      <dgm:spPr/>
      <dgm:t>
        <a:bodyPr/>
        <a:lstStyle/>
        <a:p>
          <a:endParaRPr lang="zh-CN" altLang="en-US"/>
        </a:p>
      </dgm:t>
    </dgm:pt>
    <dgm:pt modelId="{30A71303-14B0-4C66-996F-700EA1523A95}">
      <dgm:prSet phldrT="[文本]"/>
      <dgm:spPr/>
      <dgm:t>
        <a:bodyPr/>
        <a:lstStyle/>
        <a:p>
          <a:r>
            <a:rPr lang="en-US" altLang="zh-CN" dirty="0" smtClean="0"/>
            <a:t>Request time</a:t>
          </a:r>
          <a:endParaRPr lang="zh-CN" altLang="en-US" dirty="0"/>
        </a:p>
      </dgm:t>
    </dgm:pt>
    <dgm:pt modelId="{FFED1951-7B60-465B-86F4-D3BC1C90E837}" type="parTrans" cxnId="{D32FC0CE-D9DE-4199-88E8-0187093A3A69}">
      <dgm:prSet/>
      <dgm:spPr/>
      <dgm:t>
        <a:bodyPr/>
        <a:lstStyle/>
        <a:p>
          <a:endParaRPr lang="zh-CN" altLang="en-US"/>
        </a:p>
      </dgm:t>
    </dgm:pt>
    <dgm:pt modelId="{2FEB00C7-663B-4E82-A417-6A0A5E490132}" type="sibTrans" cxnId="{D32FC0CE-D9DE-4199-88E8-0187093A3A69}">
      <dgm:prSet/>
      <dgm:spPr/>
      <dgm:t>
        <a:bodyPr/>
        <a:lstStyle/>
        <a:p>
          <a:endParaRPr lang="zh-CN" altLang="en-US"/>
        </a:p>
      </dgm:t>
    </dgm:pt>
    <dgm:pt modelId="{D97614FB-4CAA-4EB4-B2C7-F3DFFAA75FA5}">
      <dgm:prSet phldrT="[文本]"/>
      <dgm:spPr/>
      <dgm:t>
        <a:bodyPr/>
        <a:lstStyle/>
        <a:p>
          <a:r>
            <a:rPr lang="en-US" altLang="zh-CN" dirty="0" smtClean="0"/>
            <a:t>File type</a:t>
          </a:r>
          <a:endParaRPr lang="zh-CN" altLang="en-US" dirty="0"/>
        </a:p>
      </dgm:t>
    </dgm:pt>
    <dgm:pt modelId="{851FC4DB-D972-435F-BB7E-B388D73EF17E}" type="parTrans" cxnId="{EF20B182-EE24-463D-A264-F7BEE8D29E43}">
      <dgm:prSet/>
      <dgm:spPr/>
      <dgm:t>
        <a:bodyPr/>
        <a:lstStyle/>
        <a:p>
          <a:endParaRPr lang="zh-CN" altLang="en-US"/>
        </a:p>
      </dgm:t>
    </dgm:pt>
    <dgm:pt modelId="{21F4076F-B48D-4685-B606-6E0D317ADE62}" type="sibTrans" cxnId="{EF20B182-EE24-463D-A264-F7BEE8D29E43}">
      <dgm:prSet/>
      <dgm:spPr/>
      <dgm:t>
        <a:bodyPr/>
        <a:lstStyle/>
        <a:p>
          <a:endParaRPr lang="zh-CN" altLang="en-US"/>
        </a:p>
      </dgm:t>
    </dgm:pt>
    <dgm:pt modelId="{0813822E-6F76-4F68-BD67-A86DF57E59C2}">
      <dgm:prSet phldrT="[文本]"/>
      <dgm:spPr/>
      <dgm:t>
        <a:bodyPr/>
        <a:lstStyle/>
        <a:p>
          <a:r>
            <a:rPr lang="en-US" altLang="zh-CN" dirty="0" smtClean="0"/>
            <a:t>File size</a:t>
          </a:r>
          <a:endParaRPr lang="zh-CN" altLang="en-US" dirty="0"/>
        </a:p>
      </dgm:t>
    </dgm:pt>
    <dgm:pt modelId="{8E731C68-63F2-4139-A13C-BB222BABA5E8}" type="parTrans" cxnId="{D4CF0F53-09EB-48BF-929F-C96A91166842}">
      <dgm:prSet/>
      <dgm:spPr/>
      <dgm:t>
        <a:bodyPr/>
        <a:lstStyle/>
        <a:p>
          <a:endParaRPr lang="zh-CN" altLang="en-US"/>
        </a:p>
      </dgm:t>
    </dgm:pt>
    <dgm:pt modelId="{D62CC274-26F4-4B09-8A11-82FF7F4AC731}" type="sibTrans" cxnId="{D4CF0F53-09EB-48BF-929F-C96A91166842}">
      <dgm:prSet/>
      <dgm:spPr/>
      <dgm:t>
        <a:bodyPr/>
        <a:lstStyle/>
        <a:p>
          <a:endParaRPr lang="zh-CN" altLang="en-US"/>
        </a:p>
      </dgm:t>
    </dgm:pt>
    <dgm:pt modelId="{21CC7F01-697A-4989-A03F-D5CE21A16477}">
      <dgm:prSet phldrT="[文本]"/>
      <dgm:spPr/>
      <dgm:t>
        <a:bodyPr/>
        <a:lstStyle/>
        <a:p>
          <a:r>
            <a:rPr lang="en-US" altLang="zh-CN" dirty="0" smtClean="0"/>
            <a:t>Original data source</a:t>
          </a:r>
          <a:endParaRPr lang="zh-CN" altLang="en-US" dirty="0"/>
        </a:p>
      </dgm:t>
    </dgm:pt>
    <dgm:pt modelId="{4FD2DD07-88B8-447B-B3F3-AF912D6192F2}" type="parTrans" cxnId="{BDE134E2-334B-41A5-AE07-42B86C4EA46F}">
      <dgm:prSet/>
      <dgm:spPr/>
      <dgm:t>
        <a:bodyPr/>
        <a:lstStyle/>
        <a:p>
          <a:endParaRPr lang="zh-CN" altLang="en-US"/>
        </a:p>
      </dgm:t>
    </dgm:pt>
    <dgm:pt modelId="{37233EC3-9F7C-4B47-BC95-13B9BAFC0E10}" type="sibTrans" cxnId="{BDE134E2-334B-41A5-AE07-42B86C4EA46F}">
      <dgm:prSet/>
      <dgm:spPr/>
      <dgm:t>
        <a:bodyPr/>
        <a:lstStyle/>
        <a:p>
          <a:endParaRPr lang="zh-CN" altLang="en-US"/>
        </a:p>
      </dgm:t>
    </dgm:pt>
    <dgm:pt modelId="{A8F44140-D79A-4AF5-ACD8-AF4B558CE398}">
      <dgm:prSet phldrT="[文本]"/>
      <dgm:spPr/>
      <dgm:t>
        <a:bodyPr/>
        <a:lstStyle/>
        <a:p>
          <a:r>
            <a:rPr lang="en-US" altLang="zh-CN" dirty="0" smtClean="0"/>
            <a:t>Transfer protocol</a:t>
          </a:r>
          <a:endParaRPr lang="zh-CN" altLang="en-US" dirty="0"/>
        </a:p>
      </dgm:t>
    </dgm:pt>
    <dgm:pt modelId="{BCD31202-D233-4E94-BA07-75A5A564F58B}" type="parTrans" cxnId="{0DEF9220-CF0F-4698-8982-0F924865641B}">
      <dgm:prSet/>
      <dgm:spPr/>
      <dgm:t>
        <a:bodyPr/>
        <a:lstStyle/>
        <a:p>
          <a:endParaRPr lang="zh-CN" altLang="en-US"/>
        </a:p>
      </dgm:t>
    </dgm:pt>
    <dgm:pt modelId="{60927779-AA71-4D70-9158-16F25AAD024A}" type="sibTrans" cxnId="{0DEF9220-CF0F-4698-8982-0F924865641B}">
      <dgm:prSet/>
      <dgm:spPr/>
      <dgm:t>
        <a:bodyPr/>
        <a:lstStyle/>
        <a:p>
          <a:endParaRPr lang="zh-CN" altLang="en-US"/>
        </a:p>
      </dgm:t>
    </dgm:pt>
    <dgm:pt modelId="{7B52ECC2-CD3B-4F53-8BAD-7F6E12558B1B}">
      <dgm:prSet phldrT="[文本]"/>
      <dgm:spPr/>
      <dgm:t>
        <a:bodyPr/>
        <a:lstStyle/>
        <a:p>
          <a:r>
            <a:rPr lang="en-US" altLang="zh-CN" dirty="0" smtClean="0"/>
            <a:t>Acquired file size</a:t>
          </a:r>
          <a:endParaRPr lang="zh-CN" altLang="en-US" dirty="0"/>
        </a:p>
      </dgm:t>
    </dgm:pt>
    <dgm:pt modelId="{2D49611D-2238-40CA-B739-6E7F38A4D403}" type="parTrans" cxnId="{E0B5D6F9-A944-45DD-AE49-873FFAE47558}">
      <dgm:prSet/>
      <dgm:spPr/>
      <dgm:t>
        <a:bodyPr/>
        <a:lstStyle/>
        <a:p>
          <a:endParaRPr lang="zh-CN" altLang="en-US"/>
        </a:p>
      </dgm:t>
    </dgm:pt>
    <dgm:pt modelId="{16EF894E-DB56-4D65-969A-65DF737C383D}" type="sibTrans" cxnId="{E0B5D6F9-A944-45DD-AE49-873FFAE47558}">
      <dgm:prSet/>
      <dgm:spPr/>
      <dgm:t>
        <a:bodyPr/>
        <a:lstStyle/>
        <a:p>
          <a:endParaRPr lang="zh-CN" altLang="en-US"/>
        </a:p>
      </dgm:t>
    </dgm:pt>
    <dgm:pt modelId="{184CBFB3-52E1-46FF-8912-B27082640646}">
      <dgm:prSet phldrT="[文本]"/>
      <dgm:spPr/>
      <dgm:t>
        <a:bodyPr/>
        <a:lstStyle/>
        <a:p>
          <a:r>
            <a:rPr lang="en-US" altLang="zh-CN" dirty="0" smtClean="0"/>
            <a:t>Traffic usage</a:t>
          </a:r>
          <a:endParaRPr lang="zh-CN" altLang="en-US" dirty="0"/>
        </a:p>
      </dgm:t>
    </dgm:pt>
    <dgm:pt modelId="{AF76E83B-34DD-4938-9FD9-FE7BBCD04043}" type="parTrans" cxnId="{73EE6254-ABFD-4436-B696-99A5FF85236C}">
      <dgm:prSet/>
      <dgm:spPr/>
      <dgm:t>
        <a:bodyPr/>
        <a:lstStyle/>
        <a:p>
          <a:endParaRPr lang="zh-CN" altLang="en-US"/>
        </a:p>
      </dgm:t>
    </dgm:pt>
    <dgm:pt modelId="{AF4D1662-75FD-479B-BBE1-4EF8BA94037F}" type="sibTrans" cxnId="{73EE6254-ABFD-4436-B696-99A5FF85236C}">
      <dgm:prSet/>
      <dgm:spPr/>
      <dgm:t>
        <a:bodyPr/>
        <a:lstStyle/>
        <a:p>
          <a:endParaRPr lang="zh-CN" altLang="en-US"/>
        </a:p>
      </dgm:t>
    </dgm:pt>
    <dgm:pt modelId="{0B437CF5-6775-48C2-9EF1-6EC82868366A}">
      <dgm:prSet phldrT="[文本]"/>
      <dgm:spPr/>
      <dgm:t>
        <a:bodyPr/>
        <a:lstStyle/>
        <a:p>
          <a:r>
            <a:rPr lang="en-US" altLang="zh-CN" dirty="0" smtClean="0"/>
            <a:t>Cloud cache hit</a:t>
          </a:r>
          <a:endParaRPr lang="zh-CN" altLang="en-US" dirty="0"/>
        </a:p>
      </dgm:t>
    </dgm:pt>
    <dgm:pt modelId="{9B04BA3F-CA60-4D90-BBBC-76FA99E7C2FD}" type="parTrans" cxnId="{39D9B345-D348-476C-B72A-7BFAA8387713}">
      <dgm:prSet/>
      <dgm:spPr/>
      <dgm:t>
        <a:bodyPr/>
        <a:lstStyle/>
        <a:p>
          <a:endParaRPr lang="zh-CN" altLang="en-US"/>
        </a:p>
      </dgm:t>
    </dgm:pt>
    <dgm:pt modelId="{1158F6A2-2341-4B4F-9BAB-781E1CA3840B}" type="sibTrans" cxnId="{39D9B345-D348-476C-B72A-7BFAA8387713}">
      <dgm:prSet/>
      <dgm:spPr/>
      <dgm:t>
        <a:bodyPr/>
        <a:lstStyle/>
        <a:p>
          <a:endParaRPr lang="zh-CN" altLang="en-US"/>
        </a:p>
      </dgm:t>
    </dgm:pt>
    <dgm:pt modelId="{033FC07F-5F62-496D-B1C8-AFAE3B9C78FA}">
      <dgm:prSet phldrT="[文本]"/>
      <dgm:spPr/>
      <dgm:t>
        <a:bodyPr/>
        <a:lstStyle/>
        <a:p>
          <a:r>
            <a:rPr lang="en-US" altLang="zh-CN" dirty="0" smtClean="0"/>
            <a:t>Avg. speed</a:t>
          </a:r>
          <a:endParaRPr lang="zh-CN" altLang="en-US" dirty="0"/>
        </a:p>
      </dgm:t>
    </dgm:pt>
    <dgm:pt modelId="{96148A4F-D908-4363-B2A4-0ACE51D02E02}" type="parTrans" cxnId="{5EF7D1F9-72D2-45FF-8BCA-A456CC0B7F35}">
      <dgm:prSet/>
      <dgm:spPr/>
      <dgm:t>
        <a:bodyPr/>
        <a:lstStyle/>
        <a:p>
          <a:endParaRPr lang="zh-CN" altLang="en-US"/>
        </a:p>
      </dgm:t>
    </dgm:pt>
    <dgm:pt modelId="{F93CEBAA-F7BE-48BD-809E-EECDE5382937}" type="sibTrans" cxnId="{5EF7D1F9-72D2-45FF-8BCA-A456CC0B7F35}">
      <dgm:prSet/>
      <dgm:spPr/>
      <dgm:t>
        <a:bodyPr/>
        <a:lstStyle/>
        <a:p>
          <a:endParaRPr lang="zh-CN" altLang="en-US"/>
        </a:p>
      </dgm:t>
    </dgm:pt>
    <dgm:pt modelId="{0B6996ED-AC0A-4558-99B9-327024758BB4}">
      <dgm:prSet phldrT="[文本]"/>
      <dgm:spPr/>
      <dgm:t>
        <a:bodyPr/>
        <a:lstStyle/>
        <a:p>
          <a:r>
            <a:rPr lang="en-US" altLang="zh-CN" dirty="0" smtClean="0"/>
            <a:t>Peak speed</a:t>
          </a:r>
          <a:endParaRPr lang="zh-CN" altLang="en-US" dirty="0"/>
        </a:p>
      </dgm:t>
    </dgm:pt>
    <dgm:pt modelId="{866FDEEE-5ADE-4BF8-9D72-1956A1F6F367}" type="parTrans" cxnId="{CC44AA74-8CAF-41EC-ADDC-80B208AD6EFA}">
      <dgm:prSet/>
      <dgm:spPr/>
      <dgm:t>
        <a:bodyPr/>
        <a:lstStyle/>
        <a:p>
          <a:endParaRPr lang="zh-CN" altLang="en-US"/>
        </a:p>
      </dgm:t>
    </dgm:pt>
    <dgm:pt modelId="{55E4248C-A5C1-43D6-A569-E7B9886169CF}" type="sibTrans" cxnId="{CC44AA74-8CAF-41EC-ADDC-80B208AD6EFA}">
      <dgm:prSet/>
      <dgm:spPr/>
      <dgm:t>
        <a:bodyPr/>
        <a:lstStyle/>
        <a:p>
          <a:endParaRPr lang="zh-CN" altLang="en-US"/>
        </a:p>
      </dgm:t>
    </dgm:pt>
    <dgm:pt modelId="{E280F159-5CB2-4C6D-9C16-309E1A3ECD39}">
      <dgm:prSet phldrT="[文本]"/>
      <dgm:spPr/>
      <dgm:t>
        <a:bodyPr/>
        <a:lstStyle/>
        <a:p>
          <a:r>
            <a:rPr lang="en-US" altLang="zh-CN" dirty="0" smtClean="0"/>
            <a:t>Success or failure</a:t>
          </a:r>
          <a:endParaRPr lang="zh-CN" altLang="en-US" dirty="0"/>
        </a:p>
      </dgm:t>
    </dgm:pt>
    <dgm:pt modelId="{6480A43E-079D-445A-8D0A-52805C2B2404}" type="parTrans" cxnId="{77878338-6C20-411D-867D-72CCD3D5DAE4}">
      <dgm:prSet/>
      <dgm:spPr/>
      <dgm:t>
        <a:bodyPr/>
        <a:lstStyle/>
        <a:p>
          <a:endParaRPr lang="zh-CN" altLang="en-US"/>
        </a:p>
      </dgm:t>
    </dgm:pt>
    <dgm:pt modelId="{D1C93B50-57E1-4811-B33F-3EE2FBAB372E}" type="sibTrans" cxnId="{77878338-6C20-411D-867D-72CCD3D5DAE4}">
      <dgm:prSet/>
      <dgm:spPr/>
      <dgm:t>
        <a:bodyPr/>
        <a:lstStyle/>
        <a:p>
          <a:endParaRPr lang="zh-CN" altLang="en-US"/>
        </a:p>
      </dgm:t>
    </dgm:pt>
    <dgm:pt modelId="{55E2F47E-9984-481F-9F68-270E33D07E8C}">
      <dgm:prSet/>
      <dgm:spPr/>
      <dgm:t>
        <a:bodyPr/>
        <a:lstStyle/>
        <a:p>
          <a:r>
            <a:rPr lang="en-US" altLang="zh-CN" smtClean="0"/>
            <a:t>IP address</a:t>
          </a:r>
          <a:endParaRPr lang="zh-CN" altLang="en-US" dirty="0"/>
        </a:p>
      </dgm:t>
    </dgm:pt>
    <dgm:pt modelId="{1FA2FFA8-81B0-4FE0-809B-9E42C0EE5FDA}" type="parTrans" cxnId="{EEFD6960-BF6A-4B70-81E7-C07D5A8A71AF}">
      <dgm:prSet/>
      <dgm:spPr/>
      <dgm:t>
        <a:bodyPr/>
        <a:lstStyle/>
        <a:p>
          <a:endParaRPr lang="zh-CN" altLang="en-US"/>
        </a:p>
      </dgm:t>
    </dgm:pt>
    <dgm:pt modelId="{E88FF3F8-041E-4CF3-848D-A56EC9B3C687}" type="sibTrans" cxnId="{EEFD6960-BF6A-4B70-81E7-C07D5A8A71AF}">
      <dgm:prSet/>
      <dgm:spPr/>
      <dgm:t>
        <a:bodyPr/>
        <a:lstStyle/>
        <a:p>
          <a:endParaRPr lang="zh-CN" altLang="en-US"/>
        </a:p>
      </dgm:t>
    </dgm:pt>
    <dgm:pt modelId="{A40A6163-C1D7-4285-A4FA-F7AEB6F60CE9}">
      <dgm:prSet/>
      <dgm:spPr/>
      <dgm:t>
        <a:bodyPr/>
        <a:lstStyle/>
        <a:p>
          <a:r>
            <a:rPr lang="en-US" altLang="zh-CN" smtClean="0"/>
            <a:t>Access bandwidth</a:t>
          </a:r>
          <a:endParaRPr lang="zh-CN" altLang="en-US" dirty="0"/>
        </a:p>
      </dgm:t>
    </dgm:pt>
    <dgm:pt modelId="{D76FCD7B-0167-4542-8183-A3C5102001A4}" type="parTrans" cxnId="{4048AB25-30B8-4E73-B443-CE4668BBF939}">
      <dgm:prSet/>
      <dgm:spPr/>
      <dgm:t>
        <a:bodyPr/>
        <a:lstStyle/>
        <a:p>
          <a:endParaRPr lang="zh-CN" altLang="en-US"/>
        </a:p>
      </dgm:t>
    </dgm:pt>
    <dgm:pt modelId="{74FFD649-7FC0-4B8C-8DC8-574C62384002}" type="sibTrans" cxnId="{4048AB25-30B8-4E73-B443-CE4668BBF939}">
      <dgm:prSet/>
      <dgm:spPr/>
      <dgm:t>
        <a:bodyPr/>
        <a:lstStyle/>
        <a:p>
          <a:endParaRPr lang="zh-CN" altLang="en-US"/>
        </a:p>
      </dgm:t>
    </dgm:pt>
    <dgm:pt modelId="{19060D00-5449-452A-A147-B93EDAA3A4A4}">
      <dgm:prSet/>
      <dgm:spPr/>
      <dgm:t>
        <a:bodyPr/>
        <a:lstStyle/>
        <a:p>
          <a:r>
            <a:rPr lang="en-US" altLang="zh-CN" dirty="0" smtClean="0"/>
            <a:t>Start time</a:t>
          </a:r>
          <a:endParaRPr lang="zh-CN" altLang="en-US" dirty="0"/>
        </a:p>
      </dgm:t>
    </dgm:pt>
    <dgm:pt modelId="{F9E57B8A-9E48-41F8-8599-3DC176BE3914}" type="parTrans" cxnId="{5BDDF59E-23B7-4B61-B6FC-36AC74818C14}">
      <dgm:prSet/>
      <dgm:spPr/>
      <dgm:t>
        <a:bodyPr/>
        <a:lstStyle/>
        <a:p>
          <a:endParaRPr lang="zh-CN" altLang="en-US"/>
        </a:p>
      </dgm:t>
    </dgm:pt>
    <dgm:pt modelId="{7052440E-97EB-438A-8CF0-D05F79327A4B}" type="sibTrans" cxnId="{5BDDF59E-23B7-4B61-B6FC-36AC74818C14}">
      <dgm:prSet/>
      <dgm:spPr/>
      <dgm:t>
        <a:bodyPr/>
        <a:lstStyle/>
        <a:p>
          <a:endParaRPr lang="zh-CN" altLang="en-US"/>
        </a:p>
      </dgm:t>
    </dgm:pt>
    <dgm:pt modelId="{2F0BA316-51B7-4DB2-87BC-3B41EF393F05}">
      <dgm:prSet phldrT="[文本]"/>
      <dgm:spPr/>
      <dgm:t>
        <a:bodyPr/>
        <a:lstStyle/>
        <a:p>
          <a:r>
            <a:rPr lang="en-US" altLang="zh-CN" dirty="0" smtClean="0"/>
            <a:t>Acquired file size</a:t>
          </a:r>
          <a:endParaRPr lang="zh-CN" altLang="en-US" dirty="0"/>
        </a:p>
      </dgm:t>
    </dgm:pt>
    <dgm:pt modelId="{54DAC783-0FD8-4AFE-BDDB-911B4031C76E}" type="parTrans" cxnId="{22D9D9A5-580B-4607-885F-B1140754A9F4}">
      <dgm:prSet/>
      <dgm:spPr/>
      <dgm:t>
        <a:bodyPr/>
        <a:lstStyle/>
        <a:p>
          <a:endParaRPr lang="zh-CN" altLang="en-US"/>
        </a:p>
      </dgm:t>
    </dgm:pt>
    <dgm:pt modelId="{762ADA85-929F-418A-923C-AA6B55110FC8}" type="sibTrans" cxnId="{22D9D9A5-580B-4607-885F-B1140754A9F4}">
      <dgm:prSet/>
      <dgm:spPr/>
      <dgm:t>
        <a:bodyPr/>
        <a:lstStyle/>
        <a:p>
          <a:endParaRPr lang="zh-CN" altLang="en-US"/>
        </a:p>
      </dgm:t>
    </dgm:pt>
    <dgm:pt modelId="{9D04D6E8-9036-4AE1-9F18-3C53C9A4EF0A}">
      <dgm:prSet/>
      <dgm:spPr/>
      <dgm:t>
        <a:bodyPr/>
        <a:lstStyle/>
        <a:p>
          <a:r>
            <a:rPr lang="en-US" altLang="zh-CN" dirty="0" smtClean="0"/>
            <a:t>Traffic usage</a:t>
          </a:r>
          <a:endParaRPr lang="zh-CN" altLang="en-US" dirty="0"/>
        </a:p>
      </dgm:t>
    </dgm:pt>
    <dgm:pt modelId="{34F89F04-BB20-4BBE-B701-143DA4744EB1}" type="parTrans" cxnId="{958FCDCB-8C51-43E1-8F13-33DF0F349D93}">
      <dgm:prSet/>
      <dgm:spPr/>
      <dgm:t>
        <a:bodyPr/>
        <a:lstStyle/>
        <a:p>
          <a:endParaRPr lang="zh-CN" altLang="en-US"/>
        </a:p>
      </dgm:t>
    </dgm:pt>
    <dgm:pt modelId="{8683AB3F-1A41-49D5-857E-EF02BA7B9F76}" type="sibTrans" cxnId="{958FCDCB-8C51-43E1-8F13-33DF0F349D93}">
      <dgm:prSet/>
      <dgm:spPr/>
      <dgm:t>
        <a:bodyPr/>
        <a:lstStyle/>
        <a:p>
          <a:endParaRPr lang="zh-CN" altLang="en-US"/>
        </a:p>
      </dgm:t>
    </dgm:pt>
    <dgm:pt modelId="{F54EAFE5-FC98-4241-984C-6890BBE91613}">
      <dgm:prSet/>
      <dgm:spPr/>
      <dgm:t>
        <a:bodyPr/>
        <a:lstStyle/>
        <a:p>
          <a:r>
            <a:rPr lang="en-US" altLang="zh-CN" dirty="0" smtClean="0"/>
            <a:t>Avg. speed</a:t>
          </a:r>
          <a:endParaRPr lang="zh-CN" altLang="en-US" dirty="0"/>
        </a:p>
      </dgm:t>
    </dgm:pt>
    <dgm:pt modelId="{89B720D0-C1BA-4663-BE51-E3E2F04ECF2E}" type="parTrans" cxnId="{855BF49F-3868-416D-9AEE-702BB6EF7403}">
      <dgm:prSet/>
      <dgm:spPr/>
      <dgm:t>
        <a:bodyPr/>
        <a:lstStyle/>
        <a:p>
          <a:endParaRPr lang="zh-CN" altLang="en-US"/>
        </a:p>
      </dgm:t>
    </dgm:pt>
    <dgm:pt modelId="{279901BD-A020-4DE3-B809-7A5C82CFD401}" type="sibTrans" cxnId="{855BF49F-3868-416D-9AEE-702BB6EF7403}">
      <dgm:prSet/>
      <dgm:spPr/>
      <dgm:t>
        <a:bodyPr/>
        <a:lstStyle/>
        <a:p>
          <a:endParaRPr lang="zh-CN" altLang="en-US"/>
        </a:p>
      </dgm:t>
    </dgm:pt>
    <dgm:pt modelId="{833EC1FC-3A77-4460-BE12-0493F0C45A7E}">
      <dgm:prSet/>
      <dgm:spPr/>
      <dgm:t>
        <a:bodyPr/>
        <a:lstStyle/>
        <a:p>
          <a:r>
            <a:rPr lang="en-US" altLang="zh-CN" dirty="0" smtClean="0"/>
            <a:t>Peak speed</a:t>
          </a:r>
          <a:endParaRPr lang="zh-CN" altLang="en-US" dirty="0"/>
        </a:p>
      </dgm:t>
    </dgm:pt>
    <dgm:pt modelId="{7B41E60B-AAAD-4326-B18D-3C7A6AFBDCA7}" type="parTrans" cxnId="{E10673D3-9E16-435F-90C4-A95D3456508C}">
      <dgm:prSet/>
      <dgm:spPr/>
      <dgm:t>
        <a:bodyPr/>
        <a:lstStyle/>
        <a:p>
          <a:endParaRPr lang="zh-CN" altLang="en-US"/>
        </a:p>
      </dgm:t>
    </dgm:pt>
    <dgm:pt modelId="{A7B3CE46-2B7F-4054-A7D3-31CD8CDA01BD}" type="sibTrans" cxnId="{E10673D3-9E16-435F-90C4-A95D3456508C}">
      <dgm:prSet/>
      <dgm:spPr/>
      <dgm:t>
        <a:bodyPr/>
        <a:lstStyle/>
        <a:p>
          <a:endParaRPr lang="zh-CN" altLang="en-US"/>
        </a:p>
      </dgm:t>
    </dgm:pt>
    <dgm:pt modelId="{76C50D68-60E3-4D5A-8219-F47DD207A22E}" type="pres">
      <dgm:prSet presAssocID="{35489237-F568-457D-95D2-6328B09B6686}" presName="Name0" presStyleCnt="0">
        <dgm:presLayoutVars>
          <dgm:dir/>
          <dgm:animLvl val="lvl"/>
          <dgm:resizeHandles val="exact"/>
        </dgm:presLayoutVars>
      </dgm:prSet>
      <dgm:spPr/>
      <dgm:t>
        <a:bodyPr/>
        <a:lstStyle/>
        <a:p>
          <a:endParaRPr lang="zh-CN" altLang="en-US"/>
        </a:p>
      </dgm:t>
    </dgm:pt>
    <dgm:pt modelId="{89DFC5A8-FC7B-4E97-BBB0-D42AD2B08FA4}" type="pres">
      <dgm:prSet presAssocID="{03774A22-7E9A-418D-A576-7AE3C9D09E12}" presName="composite" presStyleCnt="0"/>
      <dgm:spPr/>
    </dgm:pt>
    <dgm:pt modelId="{F6BD4025-1869-45BC-AC4C-8613C5443D90}" type="pres">
      <dgm:prSet presAssocID="{03774A22-7E9A-418D-A576-7AE3C9D09E12}" presName="parTx" presStyleLbl="alignNode1" presStyleIdx="0" presStyleCnt="3">
        <dgm:presLayoutVars>
          <dgm:chMax val="0"/>
          <dgm:chPref val="0"/>
          <dgm:bulletEnabled val="1"/>
        </dgm:presLayoutVars>
      </dgm:prSet>
      <dgm:spPr/>
      <dgm:t>
        <a:bodyPr/>
        <a:lstStyle/>
        <a:p>
          <a:endParaRPr lang="zh-CN" altLang="en-US"/>
        </a:p>
      </dgm:t>
    </dgm:pt>
    <dgm:pt modelId="{889F823D-DFD4-4F53-BB7E-2D9F238E87D2}" type="pres">
      <dgm:prSet presAssocID="{03774A22-7E9A-418D-A576-7AE3C9D09E12}" presName="desTx" presStyleLbl="alignAccFollowNode1" presStyleIdx="0" presStyleCnt="3">
        <dgm:presLayoutVars>
          <dgm:bulletEnabled val="1"/>
        </dgm:presLayoutVars>
      </dgm:prSet>
      <dgm:spPr/>
      <dgm:t>
        <a:bodyPr/>
        <a:lstStyle/>
        <a:p>
          <a:endParaRPr lang="zh-CN" altLang="en-US"/>
        </a:p>
      </dgm:t>
    </dgm:pt>
    <dgm:pt modelId="{D183D529-85D6-4F86-9991-46E66A1D176C}" type="pres">
      <dgm:prSet presAssocID="{E8ABB0F8-B157-480C-9DAB-9A4C3E8D8C3D}" presName="space" presStyleCnt="0"/>
      <dgm:spPr/>
    </dgm:pt>
    <dgm:pt modelId="{9158EEFC-DD2C-455F-9426-D9D9DA6F49B1}" type="pres">
      <dgm:prSet presAssocID="{C4386E57-939D-402D-A0AD-10AA468DF0CD}" presName="composite" presStyleCnt="0"/>
      <dgm:spPr/>
    </dgm:pt>
    <dgm:pt modelId="{D0582ABB-A553-4608-A30D-7ED1A7ABBF98}" type="pres">
      <dgm:prSet presAssocID="{C4386E57-939D-402D-A0AD-10AA468DF0CD}" presName="parTx" presStyleLbl="alignNode1" presStyleIdx="1" presStyleCnt="3">
        <dgm:presLayoutVars>
          <dgm:chMax val="0"/>
          <dgm:chPref val="0"/>
          <dgm:bulletEnabled val="1"/>
        </dgm:presLayoutVars>
      </dgm:prSet>
      <dgm:spPr/>
      <dgm:t>
        <a:bodyPr/>
        <a:lstStyle/>
        <a:p>
          <a:endParaRPr lang="zh-CN" altLang="en-US"/>
        </a:p>
      </dgm:t>
    </dgm:pt>
    <dgm:pt modelId="{3B19B0B5-43A7-446E-ABE8-59314C89331D}" type="pres">
      <dgm:prSet presAssocID="{C4386E57-939D-402D-A0AD-10AA468DF0CD}" presName="desTx" presStyleLbl="alignAccFollowNode1" presStyleIdx="1" presStyleCnt="3">
        <dgm:presLayoutVars>
          <dgm:bulletEnabled val="1"/>
        </dgm:presLayoutVars>
      </dgm:prSet>
      <dgm:spPr/>
      <dgm:t>
        <a:bodyPr/>
        <a:lstStyle/>
        <a:p>
          <a:endParaRPr lang="zh-CN" altLang="en-US"/>
        </a:p>
      </dgm:t>
    </dgm:pt>
    <dgm:pt modelId="{B89EE0BD-CC12-4D90-AFCA-4CB81F00049B}" type="pres">
      <dgm:prSet presAssocID="{5B0C2981-FC20-4C63-99D5-65462F66D971}" presName="space" presStyleCnt="0"/>
      <dgm:spPr/>
    </dgm:pt>
    <dgm:pt modelId="{D6810300-6CB6-4ED5-A948-2BD9ED223160}" type="pres">
      <dgm:prSet presAssocID="{32F913A9-F475-466B-A77C-AC307BE2A135}" presName="composite" presStyleCnt="0"/>
      <dgm:spPr/>
    </dgm:pt>
    <dgm:pt modelId="{BB1E6502-E2DE-451B-B810-427E3B05A97A}" type="pres">
      <dgm:prSet presAssocID="{32F913A9-F475-466B-A77C-AC307BE2A135}" presName="parTx" presStyleLbl="alignNode1" presStyleIdx="2" presStyleCnt="3">
        <dgm:presLayoutVars>
          <dgm:chMax val="0"/>
          <dgm:chPref val="0"/>
          <dgm:bulletEnabled val="1"/>
        </dgm:presLayoutVars>
      </dgm:prSet>
      <dgm:spPr/>
      <dgm:t>
        <a:bodyPr/>
        <a:lstStyle/>
        <a:p>
          <a:endParaRPr lang="zh-CN" altLang="en-US"/>
        </a:p>
      </dgm:t>
    </dgm:pt>
    <dgm:pt modelId="{7A72E4C9-D8AD-4902-B3EB-0BD7171B0572}" type="pres">
      <dgm:prSet presAssocID="{32F913A9-F475-466B-A77C-AC307BE2A135}" presName="desTx" presStyleLbl="alignAccFollowNode1" presStyleIdx="2" presStyleCnt="3">
        <dgm:presLayoutVars>
          <dgm:bulletEnabled val="1"/>
        </dgm:presLayoutVars>
      </dgm:prSet>
      <dgm:spPr/>
      <dgm:t>
        <a:bodyPr/>
        <a:lstStyle/>
        <a:p>
          <a:endParaRPr lang="zh-CN" altLang="en-US"/>
        </a:p>
      </dgm:t>
    </dgm:pt>
  </dgm:ptLst>
  <dgm:cxnLst>
    <dgm:cxn modelId="{1BE0F207-D1EA-4973-A1C4-A7B7B50265CF}" type="presOf" srcId="{A8F44140-D79A-4AF5-ACD8-AF4B558CE398}" destId="{889F823D-DFD4-4F53-BB7E-2D9F238E87D2}" srcOrd="0" destOrd="7" presId="urn:microsoft.com/office/officeart/2005/8/layout/hList1"/>
    <dgm:cxn modelId="{D9AB2EAF-62CE-48DC-A916-2413DE6B080B}" type="presOf" srcId="{9D04D6E8-9036-4AE1-9F18-3C53C9A4EF0A}" destId="{7A72E4C9-D8AD-4902-B3EB-0BD7171B0572}" srcOrd="0" destOrd="6" presId="urn:microsoft.com/office/officeart/2005/8/layout/hList1"/>
    <dgm:cxn modelId="{5EF7D1F9-72D2-45FF-8BCA-A456CC0B7F35}" srcId="{C4386E57-939D-402D-A0AD-10AA468DF0CD}" destId="{033FC07F-5F62-496D-B1C8-AFAE3B9C78FA}" srcOrd="5" destOrd="0" parTransId="{96148A4F-D908-4363-B2A4-0ACE51D02E02}" sibTransId="{F93CEBAA-F7BE-48BD-809E-EECDE5382937}"/>
    <dgm:cxn modelId="{0DEF9220-CF0F-4698-8982-0F924865641B}" srcId="{03774A22-7E9A-418D-A576-7AE3C9D09E12}" destId="{A8F44140-D79A-4AF5-ACD8-AF4B558CE398}" srcOrd="7" destOrd="0" parTransId="{BCD31202-D233-4E94-BA07-75A5A564F58B}" sibTransId="{60927779-AA71-4D70-9158-16F25AAD024A}"/>
    <dgm:cxn modelId="{958FCDCB-8C51-43E1-8F13-33DF0F349D93}" srcId="{32F913A9-F475-466B-A77C-AC307BE2A135}" destId="{9D04D6E8-9036-4AE1-9F18-3C53C9A4EF0A}" srcOrd="6" destOrd="0" parTransId="{34F89F04-BB20-4BBE-B701-143DA4744EB1}" sibTransId="{8683AB3F-1A41-49D5-857E-EF02BA7B9F76}"/>
    <dgm:cxn modelId="{22D9D9A5-580B-4607-885F-B1140754A9F4}" srcId="{32F913A9-F475-466B-A77C-AC307BE2A135}" destId="{2F0BA316-51B7-4DB2-87BC-3B41EF393F05}" srcOrd="5" destOrd="0" parTransId="{54DAC783-0FD8-4AFE-BDDB-911B4031C76E}" sibTransId="{762ADA85-929F-418A-923C-AA6B55110FC8}"/>
    <dgm:cxn modelId="{855BF49F-3868-416D-9AEE-702BB6EF7403}" srcId="{32F913A9-F475-466B-A77C-AC307BE2A135}" destId="{F54EAFE5-FC98-4241-984C-6890BBE91613}" srcOrd="7" destOrd="0" parTransId="{89B720D0-C1BA-4663-BE51-E3E2F04ECF2E}" sibTransId="{279901BD-A020-4DE3-B809-7A5C82CFD401}"/>
    <dgm:cxn modelId="{512C894F-D133-43CA-82A1-F844143B18B9}" srcId="{03774A22-7E9A-418D-A576-7AE3C9D09E12}" destId="{B4906580-49F5-47E7-871E-190685A2AA9B}" srcOrd="2" destOrd="0" parTransId="{6C7F1634-F896-4823-866C-43F63C0F6170}" sibTransId="{02FDE23C-A95F-498A-A42D-9F9DFEE54317}"/>
    <dgm:cxn modelId="{73EE6254-ABFD-4436-B696-99A5FF85236C}" srcId="{C4386E57-939D-402D-A0AD-10AA468DF0CD}" destId="{184CBFB3-52E1-46FF-8912-B27082640646}" srcOrd="3" destOrd="0" parTransId="{AF76E83B-34DD-4938-9FD9-FE7BBCD04043}" sibTransId="{AF4D1662-75FD-479B-BBE1-4EF8BA94037F}"/>
    <dgm:cxn modelId="{F72A192C-CECA-4921-8D05-C94F4F2C3245}" srcId="{C4386E57-939D-402D-A0AD-10AA468DF0CD}" destId="{B6238A5B-0F59-4339-BAF6-C3E8C4AF41C4}" srcOrd="1" destOrd="0" parTransId="{93E8A486-F757-4BB8-948B-8F85D36056C6}" sibTransId="{49D9A998-8A00-446D-989D-74D3F7DF13F9}"/>
    <dgm:cxn modelId="{85BFD2F4-C05F-49D8-AAEE-A2510D9CC771}" type="presOf" srcId="{21CC7F01-697A-4989-A03F-D5CE21A16477}" destId="{889F823D-DFD4-4F53-BB7E-2D9F238E87D2}" srcOrd="0" destOrd="6" presId="urn:microsoft.com/office/officeart/2005/8/layout/hList1"/>
    <dgm:cxn modelId="{C5971C5E-99B6-4E71-8437-CF0BCB1B415B}" srcId="{35489237-F568-457D-95D2-6328B09B6686}" destId="{32F913A9-F475-466B-A77C-AC307BE2A135}" srcOrd="2" destOrd="0" parTransId="{B37A0E54-44E2-4397-BEF6-0F335F5E0ABF}" sibTransId="{1F8A56AD-2E60-476B-A512-BDEC247A5646}"/>
    <dgm:cxn modelId="{58E46BF4-EE82-4C43-A855-DD835E0965B4}" type="presOf" srcId="{19060D00-5449-452A-A147-B93EDAA3A4A4}" destId="{7A72E4C9-D8AD-4902-B3EB-0BD7171B0572}" srcOrd="0" destOrd="3" presId="urn:microsoft.com/office/officeart/2005/8/layout/hList1"/>
    <dgm:cxn modelId="{AFFC2B68-BB55-4505-B423-088006AEA695}" srcId="{03774A22-7E9A-418D-A576-7AE3C9D09E12}" destId="{7C852ACA-0615-40F1-9136-2350BB5B4672}" srcOrd="0" destOrd="0" parTransId="{CB16D5AC-C5DB-4819-A87D-050B64ACE2B6}" sibTransId="{02BF2764-F8AF-432B-9AAC-B1E88AC995A0}"/>
    <dgm:cxn modelId="{CBC22356-7D20-4DC6-AB56-B30BC511814C}" srcId="{35489237-F568-457D-95D2-6328B09B6686}" destId="{03774A22-7E9A-418D-A576-7AE3C9D09E12}" srcOrd="0" destOrd="0" parTransId="{38DD4A29-6522-47F2-A9AA-EBEA40B34FEF}" sibTransId="{E8ABB0F8-B157-480C-9DAB-9A4C3E8D8C3D}"/>
    <dgm:cxn modelId="{30E2EF62-FE00-4A57-AF89-6C466287A9C0}" type="presOf" srcId="{F54EAFE5-FC98-4241-984C-6890BBE91613}" destId="{7A72E4C9-D8AD-4902-B3EB-0BD7171B0572}" srcOrd="0" destOrd="7" presId="urn:microsoft.com/office/officeart/2005/8/layout/hList1"/>
    <dgm:cxn modelId="{E2961DE2-4D92-483E-AAE9-8D3DCAB62FE2}" type="presOf" srcId="{549F18C2-002F-4D3B-98F7-D552DFA5D37D}" destId="{889F823D-DFD4-4F53-BB7E-2D9F238E87D2}" srcOrd="0" destOrd="1" presId="urn:microsoft.com/office/officeart/2005/8/layout/hList1"/>
    <dgm:cxn modelId="{AE6799B3-5802-4855-9B1E-E2861E6556BB}" type="presOf" srcId="{0B437CF5-6775-48C2-9EF1-6EC82868366A}" destId="{3B19B0B5-43A7-446E-ABE8-59314C89331D}" srcOrd="0" destOrd="4" presId="urn:microsoft.com/office/officeart/2005/8/layout/hList1"/>
    <dgm:cxn modelId="{6D202FA6-FF63-4C5F-9B65-22DA8056DDE6}" type="presOf" srcId="{7C852ACA-0615-40F1-9136-2350BB5B4672}" destId="{889F823D-DFD4-4F53-BB7E-2D9F238E87D2}" srcOrd="0" destOrd="0" presId="urn:microsoft.com/office/officeart/2005/8/layout/hList1"/>
    <dgm:cxn modelId="{6056EF20-966C-47B9-8254-8994C233A77A}" type="presOf" srcId="{D97614FB-4CAA-4EB4-B2C7-F3DFFAA75FA5}" destId="{889F823D-DFD4-4F53-BB7E-2D9F238E87D2}" srcOrd="0" destOrd="4" presId="urn:microsoft.com/office/officeart/2005/8/layout/hList1"/>
    <dgm:cxn modelId="{7E061745-080B-41EE-AE16-29F1BD8CA3CB}" type="presOf" srcId="{72381DCB-8530-4845-AD6C-07FF980DE250}" destId="{7A72E4C9-D8AD-4902-B3EB-0BD7171B0572}" srcOrd="0" destOrd="4" presId="urn:microsoft.com/office/officeart/2005/8/layout/hList1"/>
    <dgm:cxn modelId="{D625AB8B-1E39-4223-A844-8559FEF62230}" type="presOf" srcId="{E280F159-5CB2-4C6D-9C16-309E1A3ECD39}" destId="{3B19B0B5-43A7-446E-ABE8-59314C89331D}" srcOrd="0" destOrd="7" presId="urn:microsoft.com/office/officeart/2005/8/layout/hList1"/>
    <dgm:cxn modelId="{E0B5D6F9-A944-45DD-AE49-873FFAE47558}" srcId="{C4386E57-939D-402D-A0AD-10AA468DF0CD}" destId="{7B52ECC2-CD3B-4F53-8BAD-7F6E12558B1B}" srcOrd="2" destOrd="0" parTransId="{2D49611D-2238-40CA-B739-6E7F38A4D403}" sibTransId="{16EF894E-DB56-4D65-969A-65DF737C383D}"/>
    <dgm:cxn modelId="{06516F6D-04AE-4E87-90D6-68D1408AE4DB}" type="presOf" srcId="{A40A6163-C1D7-4285-A4FA-F7AEB6F60CE9}" destId="{7A72E4C9-D8AD-4902-B3EB-0BD7171B0572}" srcOrd="0" destOrd="2" presId="urn:microsoft.com/office/officeart/2005/8/layout/hList1"/>
    <dgm:cxn modelId="{D4CF0F53-09EB-48BF-929F-C96A91166842}" srcId="{03774A22-7E9A-418D-A576-7AE3C9D09E12}" destId="{0813822E-6F76-4F68-BD67-A86DF57E59C2}" srcOrd="5" destOrd="0" parTransId="{8E731C68-63F2-4139-A13C-BB222BABA5E8}" sibTransId="{D62CC274-26F4-4B09-8A11-82FF7F4AC731}"/>
    <dgm:cxn modelId="{5BDDF59E-23B7-4B61-B6FC-36AC74818C14}" srcId="{32F913A9-F475-466B-A77C-AC307BE2A135}" destId="{19060D00-5449-452A-A147-B93EDAA3A4A4}" srcOrd="3" destOrd="0" parTransId="{F9E57B8A-9E48-41F8-8599-3DC176BE3914}" sibTransId="{7052440E-97EB-438A-8CF0-D05F79327A4B}"/>
    <dgm:cxn modelId="{77878338-6C20-411D-867D-72CCD3D5DAE4}" srcId="{C4386E57-939D-402D-A0AD-10AA468DF0CD}" destId="{E280F159-5CB2-4C6D-9C16-309E1A3ECD39}" srcOrd="7" destOrd="0" parTransId="{6480A43E-079D-445A-8D0A-52805C2B2404}" sibTransId="{D1C93B50-57E1-4811-B33F-3EE2FBAB372E}"/>
    <dgm:cxn modelId="{CE151020-1CEF-4D2C-B749-88E86F443275}" type="presOf" srcId="{B4906580-49F5-47E7-871E-190685A2AA9B}" destId="{889F823D-DFD4-4F53-BB7E-2D9F238E87D2}" srcOrd="0" destOrd="2" presId="urn:microsoft.com/office/officeart/2005/8/layout/hList1"/>
    <dgm:cxn modelId="{20846752-937A-475E-967B-833FA8E76C92}" srcId="{C4386E57-939D-402D-A0AD-10AA468DF0CD}" destId="{5DD89110-6881-467B-9BD5-AF9854C40786}" srcOrd="0" destOrd="0" parTransId="{66AA50D6-6370-457F-8AF3-52A4ED03B74B}" sibTransId="{FCC59D69-97DA-43DD-83DB-1CFC7037C62F}"/>
    <dgm:cxn modelId="{553B4843-1A91-4695-8E8F-EEAAD4706267}" srcId="{32F913A9-F475-466B-A77C-AC307BE2A135}" destId="{6D368C7F-4772-428A-95B8-BF68B79D2C1B}" srcOrd="0" destOrd="0" parTransId="{9663C571-F0B8-4EC5-9F29-9AE630973D38}" sibTransId="{A471A520-EDD4-4CE8-86E3-F0732836D21A}"/>
    <dgm:cxn modelId="{CD26F251-DBC6-4732-8C12-178846AE4311}" type="presOf" srcId="{2F0BA316-51B7-4DB2-87BC-3B41EF393F05}" destId="{7A72E4C9-D8AD-4902-B3EB-0BD7171B0572}" srcOrd="0" destOrd="5" presId="urn:microsoft.com/office/officeart/2005/8/layout/hList1"/>
    <dgm:cxn modelId="{EF20B182-EE24-463D-A264-F7BEE8D29E43}" srcId="{03774A22-7E9A-418D-A576-7AE3C9D09E12}" destId="{D97614FB-4CAA-4EB4-B2C7-F3DFFAA75FA5}" srcOrd="4" destOrd="0" parTransId="{851FC4DB-D972-435F-BB7E-B388D73EF17E}" sibTransId="{21F4076F-B48D-4685-B606-6E0D317ADE62}"/>
    <dgm:cxn modelId="{E10673D3-9E16-435F-90C4-A95D3456508C}" srcId="{32F913A9-F475-466B-A77C-AC307BE2A135}" destId="{833EC1FC-3A77-4460-BE12-0493F0C45A7E}" srcOrd="8" destOrd="0" parTransId="{7B41E60B-AAAD-4326-B18D-3C7A6AFBDCA7}" sibTransId="{A7B3CE46-2B7F-4054-A7D3-31CD8CDA01BD}"/>
    <dgm:cxn modelId="{856F5893-6585-445C-9421-2B82364DCD46}" type="presOf" srcId="{0B6996ED-AC0A-4558-99B9-327024758BB4}" destId="{3B19B0B5-43A7-446E-ABE8-59314C89331D}" srcOrd="0" destOrd="6" presId="urn:microsoft.com/office/officeart/2005/8/layout/hList1"/>
    <dgm:cxn modelId="{D5A4ADFE-CB39-4EEA-8787-BD6F2261E7EC}" type="presOf" srcId="{30A71303-14B0-4C66-996F-700EA1523A95}" destId="{889F823D-DFD4-4F53-BB7E-2D9F238E87D2}" srcOrd="0" destOrd="3" presId="urn:microsoft.com/office/officeart/2005/8/layout/hList1"/>
    <dgm:cxn modelId="{FD3759C9-B6B6-41F4-8059-6B5FA3C4463B}" type="presOf" srcId="{184CBFB3-52E1-46FF-8912-B27082640646}" destId="{3B19B0B5-43A7-446E-ABE8-59314C89331D}" srcOrd="0" destOrd="3" presId="urn:microsoft.com/office/officeart/2005/8/layout/hList1"/>
    <dgm:cxn modelId="{270B1E2E-5DCB-49B3-B315-871B463F2F43}" srcId="{35489237-F568-457D-95D2-6328B09B6686}" destId="{C4386E57-939D-402D-A0AD-10AA468DF0CD}" srcOrd="1" destOrd="0" parTransId="{0BDDFBC1-3D2F-47AE-A2EE-F6003F92AF9C}" sibTransId="{5B0C2981-FC20-4C63-99D5-65462F66D971}"/>
    <dgm:cxn modelId="{BDE134E2-334B-41A5-AE07-42B86C4EA46F}" srcId="{03774A22-7E9A-418D-A576-7AE3C9D09E12}" destId="{21CC7F01-697A-4989-A03F-D5CE21A16477}" srcOrd="6" destOrd="0" parTransId="{4FD2DD07-88B8-447B-B3F3-AF912D6192F2}" sibTransId="{37233EC3-9F7C-4B47-BC95-13B9BAFC0E10}"/>
    <dgm:cxn modelId="{6628F572-0A38-475C-B4C5-EF354E607E8E}" type="presOf" srcId="{32F913A9-F475-466B-A77C-AC307BE2A135}" destId="{BB1E6502-E2DE-451B-B810-427E3B05A97A}" srcOrd="0" destOrd="0" presId="urn:microsoft.com/office/officeart/2005/8/layout/hList1"/>
    <dgm:cxn modelId="{02749F6C-F51C-41D1-B71B-D88CEF668FDB}" type="presOf" srcId="{6D368C7F-4772-428A-95B8-BF68B79D2C1B}" destId="{7A72E4C9-D8AD-4902-B3EB-0BD7171B0572}" srcOrd="0" destOrd="0" presId="urn:microsoft.com/office/officeart/2005/8/layout/hList1"/>
    <dgm:cxn modelId="{CF13519F-B9E7-4D3D-88E1-9900D0E29D1E}" type="presOf" srcId="{0813822E-6F76-4F68-BD67-A86DF57E59C2}" destId="{889F823D-DFD4-4F53-BB7E-2D9F238E87D2}" srcOrd="0" destOrd="5" presId="urn:microsoft.com/office/officeart/2005/8/layout/hList1"/>
    <dgm:cxn modelId="{AFB951D6-5154-402D-ABC1-D7F8593745B9}" srcId="{32F913A9-F475-466B-A77C-AC307BE2A135}" destId="{72381DCB-8530-4845-AD6C-07FF980DE250}" srcOrd="4" destOrd="0" parTransId="{71A36143-50CD-4299-84B7-39FE8D14F29A}" sibTransId="{CE7BB89B-1C2A-4CB1-9829-6C86492AA82D}"/>
    <dgm:cxn modelId="{4F1E4FAC-845F-4FA9-84AE-92EBD7F8062D}" type="presOf" srcId="{35489237-F568-457D-95D2-6328B09B6686}" destId="{76C50D68-60E3-4D5A-8219-F47DD207A22E}" srcOrd="0" destOrd="0" presId="urn:microsoft.com/office/officeart/2005/8/layout/hList1"/>
    <dgm:cxn modelId="{7ACF47DB-C57E-4E66-9646-803BE9802783}" type="presOf" srcId="{55E2F47E-9984-481F-9F68-270E33D07E8C}" destId="{7A72E4C9-D8AD-4902-B3EB-0BD7171B0572}" srcOrd="0" destOrd="1" presId="urn:microsoft.com/office/officeart/2005/8/layout/hList1"/>
    <dgm:cxn modelId="{FD401739-1F41-46F0-9F83-B2A4364F9B23}" type="presOf" srcId="{033FC07F-5F62-496D-B1C8-AFAE3B9C78FA}" destId="{3B19B0B5-43A7-446E-ABE8-59314C89331D}" srcOrd="0" destOrd="5" presId="urn:microsoft.com/office/officeart/2005/8/layout/hList1"/>
    <dgm:cxn modelId="{18F6773E-FB81-4EBD-8AC6-B6701561738F}" srcId="{03774A22-7E9A-418D-A576-7AE3C9D09E12}" destId="{549F18C2-002F-4D3B-98F7-D552DFA5D37D}" srcOrd="1" destOrd="0" parTransId="{BCEFECD7-B32B-497B-97EE-3F6EDBB6AE16}" sibTransId="{EA837E75-464D-4B92-A3A4-B1BC6AB98B90}"/>
    <dgm:cxn modelId="{C0E7887A-B6A6-4F56-B788-88A48AF6A470}" type="presOf" srcId="{7B52ECC2-CD3B-4F53-8BAD-7F6E12558B1B}" destId="{3B19B0B5-43A7-446E-ABE8-59314C89331D}" srcOrd="0" destOrd="2" presId="urn:microsoft.com/office/officeart/2005/8/layout/hList1"/>
    <dgm:cxn modelId="{CC44AA74-8CAF-41EC-ADDC-80B208AD6EFA}" srcId="{C4386E57-939D-402D-A0AD-10AA468DF0CD}" destId="{0B6996ED-AC0A-4558-99B9-327024758BB4}" srcOrd="6" destOrd="0" parTransId="{866FDEEE-5ADE-4BF8-9D72-1956A1F6F367}" sibTransId="{55E4248C-A5C1-43D6-A569-E7B9886169CF}"/>
    <dgm:cxn modelId="{4048AB25-30B8-4E73-B443-CE4668BBF939}" srcId="{32F913A9-F475-466B-A77C-AC307BE2A135}" destId="{A40A6163-C1D7-4285-A4FA-F7AEB6F60CE9}" srcOrd="2" destOrd="0" parTransId="{D76FCD7B-0167-4542-8183-A3C5102001A4}" sibTransId="{74FFD649-7FC0-4B8C-8DC8-574C62384002}"/>
    <dgm:cxn modelId="{DEF97C57-71DC-4EFE-8D85-941DB42085FA}" type="presOf" srcId="{C4386E57-939D-402D-A0AD-10AA468DF0CD}" destId="{D0582ABB-A553-4608-A30D-7ED1A7ABBF98}" srcOrd="0" destOrd="0" presId="urn:microsoft.com/office/officeart/2005/8/layout/hList1"/>
    <dgm:cxn modelId="{39D9B345-D348-476C-B72A-7BFAA8387713}" srcId="{C4386E57-939D-402D-A0AD-10AA468DF0CD}" destId="{0B437CF5-6775-48C2-9EF1-6EC82868366A}" srcOrd="4" destOrd="0" parTransId="{9B04BA3F-CA60-4D90-BBBC-76FA99E7C2FD}" sibTransId="{1158F6A2-2341-4B4F-9BAB-781E1CA3840B}"/>
    <dgm:cxn modelId="{A7AC6BA9-3303-487A-9EDB-40CAB98C703C}" type="presOf" srcId="{833EC1FC-3A77-4460-BE12-0493F0C45A7E}" destId="{7A72E4C9-D8AD-4902-B3EB-0BD7171B0572}" srcOrd="0" destOrd="8" presId="urn:microsoft.com/office/officeart/2005/8/layout/hList1"/>
    <dgm:cxn modelId="{8FB4D7EA-75E2-40AF-8173-AF1D63CDE466}" type="presOf" srcId="{B6238A5B-0F59-4339-BAF6-C3E8C4AF41C4}" destId="{3B19B0B5-43A7-446E-ABE8-59314C89331D}" srcOrd="0" destOrd="1" presId="urn:microsoft.com/office/officeart/2005/8/layout/hList1"/>
    <dgm:cxn modelId="{D32FC0CE-D9DE-4199-88E8-0187093A3A69}" srcId="{03774A22-7E9A-418D-A576-7AE3C9D09E12}" destId="{30A71303-14B0-4C66-996F-700EA1523A95}" srcOrd="3" destOrd="0" parTransId="{FFED1951-7B60-465B-86F4-D3BC1C90E837}" sibTransId="{2FEB00C7-663B-4E82-A417-6A0A5E490132}"/>
    <dgm:cxn modelId="{20AE50C0-A9BD-4799-B90D-9285CAE7E4B1}" type="presOf" srcId="{5DD89110-6881-467B-9BD5-AF9854C40786}" destId="{3B19B0B5-43A7-446E-ABE8-59314C89331D}" srcOrd="0" destOrd="0" presId="urn:microsoft.com/office/officeart/2005/8/layout/hList1"/>
    <dgm:cxn modelId="{EEFD6960-BF6A-4B70-81E7-C07D5A8A71AF}" srcId="{32F913A9-F475-466B-A77C-AC307BE2A135}" destId="{55E2F47E-9984-481F-9F68-270E33D07E8C}" srcOrd="1" destOrd="0" parTransId="{1FA2FFA8-81B0-4FE0-809B-9E42C0EE5FDA}" sibTransId="{E88FF3F8-041E-4CF3-848D-A56EC9B3C687}"/>
    <dgm:cxn modelId="{8EA9D7DB-003A-4A55-B2FC-FAC8A77785B2}" type="presOf" srcId="{03774A22-7E9A-418D-A576-7AE3C9D09E12}" destId="{F6BD4025-1869-45BC-AC4C-8613C5443D90}" srcOrd="0" destOrd="0" presId="urn:microsoft.com/office/officeart/2005/8/layout/hList1"/>
    <dgm:cxn modelId="{3FEF8765-CA84-49D3-B0D2-A9F439491D4A}" type="presParOf" srcId="{76C50D68-60E3-4D5A-8219-F47DD207A22E}" destId="{89DFC5A8-FC7B-4E97-BBB0-D42AD2B08FA4}" srcOrd="0" destOrd="0" presId="urn:microsoft.com/office/officeart/2005/8/layout/hList1"/>
    <dgm:cxn modelId="{FB33AFCA-D3D9-4610-9797-88827B7CE4E2}" type="presParOf" srcId="{89DFC5A8-FC7B-4E97-BBB0-D42AD2B08FA4}" destId="{F6BD4025-1869-45BC-AC4C-8613C5443D90}" srcOrd="0" destOrd="0" presId="urn:microsoft.com/office/officeart/2005/8/layout/hList1"/>
    <dgm:cxn modelId="{5974A450-ED9F-4652-8652-D202233CFF29}" type="presParOf" srcId="{89DFC5A8-FC7B-4E97-BBB0-D42AD2B08FA4}" destId="{889F823D-DFD4-4F53-BB7E-2D9F238E87D2}" srcOrd="1" destOrd="0" presId="urn:microsoft.com/office/officeart/2005/8/layout/hList1"/>
    <dgm:cxn modelId="{FB59DA84-CC2B-45D4-B4EA-319BB6A46AE2}" type="presParOf" srcId="{76C50D68-60E3-4D5A-8219-F47DD207A22E}" destId="{D183D529-85D6-4F86-9991-46E66A1D176C}" srcOrd="1" destOrd="0" presId="urn:microsoft.com/office/officeart/2005/8/layout/hList1"/>
    <dgm:cxn modelId="{DC3BB060-77F1-4693-AC3E-8019050C39A4}" type="presParOf" srcId="{76C50D68-60E3-4D5A-8219-F47DD207A22E}" destId="{9158EEFC-DD2C-455F-9426-D9D9DA6F49B1}" srcOrd="2" destOrd="0" presId="urn:microsoft.com/office/officeart/2005/8/layout/hList1"/>
    <dgm:cxn modelId="{7F2A944B-85E2-4E04-B80A-FE58DE8B2878}" type="presParOf" srcId="{9158EEFC-DD2C-455F-9426-D9D9DA6F49B1}" destId="{D0582ABB-A553-4608-A30D-7ED1A7ABBF98}" srcOrd="0" destOrd="0" presId="urn:microsoft.com/office/officeart/2005/8/layout/hList1"/>
    <dgm:cxn modelId="{13492222-9DD1-429A-8159-9ABD36B9F507}" type="presParOf" srcId="{9158EEFC-DD2C-455F-9426-D9D9DA6F49B1}" destId="{3B19B0B5-43A7-446E-ABE8-59314C89331D}" srcOrd="1" destOrd="0" presId="urn:microsoft.com/office/officeart/2005/8/layout/hList1"/>
    <dgm:cxn modelId="{2F9E1ABA-7C38-4C53-A7DE-0D5ED206BD6E}" type="presParOf" srcId="{76C50D68-60E3-4D5A-8219-F47DD207A22E}" destId="{B89EE0BD-CC12-4D90-AFCA-4CB81F00049B}" srcOrd="3" destOrd="0" presId="urn:microsoft.com/office/officeart/2005/8/layout/hList1"/>
    <dgm:cxn modelId="{63C0958C-A835-47B4-BB0F-FCED875DE5CB}" type="presParOf" srcId="{76C50D68-60E3-4D5A-8219-F47DD207A22E}" destId="{D6810300-6CB6-4ED5-A948-2BD9ED223160}" srcOrd="4" destOrd="0" presId="urn:microsoft.com/office/officeart/2005/8/layout/hList1"/>
    <dgm:cxn modelId="{C7AA8150-F4A5-4B53-AF42-C49CD98D15A8}" type="presParOf" srcId="{D6810300-6CB6-4ED5-A948-2BD9ED223160}" destId="{BB1E6502-E2DE-451B-B810-427E3B05A97A}" srcOrd="0" destOrd="0" presId="urn:microsoft.com/office/officeart/2005/8/layout/hList1"/>
    <dgm:cxn modelId="{95F15601-9DFD-4717-BA60-B67C42CD3FF2}" type="presParOf" srcId="{D6810300-6CB6-4ED5-A948-2BD9ED223160}" destId="{7A72E4C9-D8AD-4902-B3EB-0BD7171B05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1D163-53D2-4EE4-B787-90A628C11170}">
      <dsp:nvSpPr>
        <dsp:cNvPr id="0" name=""/>
        <dsp:cNvSpPr/>
      </dsp:nvSpPr>
      <dsp:spPr>
        <a:xfrm rot="10800000">
          <a:off x="1270749" y="376"/>
          <a:ext cx="4088759" cy="96349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875" tIns="91440" rIns="170688" bIns="91440" numCol="1" spcCol="1270" anchor="ctr" anchorCtr="0">
          <a:noAutofit/>
        </a:bodyPr>
        <a:lstStyle/>
        <a:p>
          <a:pPr lvl="0" algn="ctr" defTabSz="1066800">
            <a:lnSpc>
              <a:spcPct val="90000"/>
            </a:lnSpc>
            <a:spcBef>
              <a:spcPct val="0"/>
            </a:spcBef>
            <a:spcAft>
              <a:spcPct val="35000"/>
            </a:spcAft>
          </a:pPr>
          <a:r>
            <a:rPr lang="en-US" altLang="zh-CN" sz="2400" b="1" kern="1200" dirty="0" smtClean="0"/>
            <a:t>Broadband</a:t>
          </a:r>
          <a:r>
            <a:rPr lang="en-US" altLang="zh-CN" sz="2400" kern="1200" dirty="0" smtClean="0"/>
            <a:t>: &gt; 25 Mbps of Download Bandwidth </a:t>
          </a:r>
          <a:endParaRPr lang="zh-CN" altLang="en-US" sz="2400" kern="1200" dirty="0"/>
        </a:p>
      </dsp:txBody>
      <dsp:txXfrm rot="10800000">
        <a:off x="1511623" y="376"/>
        <a:ext cx="3847885" cy="963496"/>
      </dsp:txXfrm>
    </dsp:sp>
    <dsp:sp modelId="{F3B45D6F-2927-41CE-B605-3C97D5EC623E}">
      <dsp:nvSpPr>
        <dsp:cNvPr id="0" name=""/>
        <dsp:cNvSpPr/>
      </dsp:nvSpPr>
      <dsp:spPr>
        <a:xfrm>
          <a:off x="789001" y="376"/>
          <a:ext cx="963496" cy="96349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895396-6E35-4635-8591-047D7C53BAD1}">
      <dsp:nvSpPr>
        <dsp:cNvPr id="0" name=""/>
        <dsp:cNvSpPr/>
      </dsp:nvSpPr>
      <dsp:spPr>
        <a:xfrm rot="10800000">
          <a:off x="1270749" y="1219165"/>
          <a:ext cx="4088759" cy="963496"/>
        </a:xfrm>
        <a:prstGeom prst="homePlate">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875" tIns="91440" rIns="170688" bIns="91440" numCol="1" spcCol="1270" anchor="ctr" anchorCtr="0">
          <a:noAutofit/>
        </a:bodyPr>
        <a:lstStyle/>
        <a:p>
          <a:pPr lvl="0" algn="ctr" defTabSz="1066800">
            <a:lnSpc>
              <a:spcPct val="90000"/>
            </a:lnSpc>
            <a:spcBef>
              <a:spcPct val="0"/>
            </a:spcBef>
            <a:spcAft>
              <a:spcPct val="35000"/>
            </a:spcAft>
          </a:pPr>
          <a:r>
            <a:rPr lang="en-US" altLang="zh-CN" sz="2400" b="1" kern="1200" dirty="0" smtClean="0"/>
            <a:t>Broadband</a:t>
          </a:r>
          <a:r>
            <a:rPr lang="en-US" altLang="zh-CN" sz="2400" kern="1200" dirty="0" smtClean="0"/>
            <a:t>: ≈ 4–10 Mbps, Unstable and Limited </a:t>
          </a:r>
          <a:endParaRPr lang="zh-CN" altLang="en-US" sz="2400" kern="1200" dirty="0"/>
        </a:p>
      </dsp:txBody>
      <dsp:txXfrm rot="10800000">
        <a:off x="1511623" y="1219165"/>
        <a:ext cx="3847885" cy="963496"/>
      </dsp:txXfrm>
    </dsp:sp>
    <dsp:sp modelId="{654DC9D7-BBCC-46D8-9A3D-C8F5D4A4A93D}">
      <dsp:nvSpPr>
        <dsp:cNvPr id="0" name=""/>
        <dsp:cNvSpPr/>
      </dsp:nvSpPr>
      <dsp:spPr>
        <a:xfrm>
          <a:off x="789001" y="1219165"/>
          <a:ext cx="963496" cy="963496"/>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08C17-EE4A-4F2F-97F0-0C90D32E54EF}">
      <dsp:nvSpPr>
        <dsp:cNvPr id="0" name=""/>
        <dsp:cNvSpPr/>
      </dsp:nvSpPr>
      <dsp:spPr>
        <a:xfrm>
          <a:off x="744" y="145603"/>
          <a:ext cx="2902148" cy="1741289"/>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altLang="zh-CN" sz="3600" b="1" kern="1200" dirty="0" smtClean="0"/>
            <a:t>Low access bandwidth</a:t>
          </a:r>
          <a:endParaRPr lang="zh-CN" altLang="en-US" sz="3600" kern="1200" dirty="0"/>
        </a:p>
      </dsp:txBody>
      <dsp:txXfrm>
        <a:off x="744" y="145603"/>
        <a:ext cx="2902148" cy="1741289"/>
      </dsp:txXfrm>
    </dsp:sp>
    <dsp:sp modelId="{7D6B0A66-76D9-4208-9B31-854C8540A1F0}">
      <dsp:nvSpPr>
        <dsp:cNvPr id="0" name=""/>
        <dsp:cNvSpPr/>
      </dsp:nvSpPr>
      <dsp:spPr>
        <a:xfrm>
          <a:off x="3193107" y="145603"/>
          <a:ext cx="2902148" cy="1741289"/>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altLang="zh-CN" sz="3600" b="1" kern="1200" dirty="0" smtClean="0"/>
            <a:t>Unstable/ unreliable connection</a:t>
          </a:r>
          <a:endParaRPr lang="zh-CN" altLang="en-US" sz="3600" kern="1200" dirty="0"/>
        </a:p>
      </dsp:txBody>
      <dsp:txXfrm>
        <a:off x="3193107" y="145603"/>
        <a:ext cx="2902148" cy="1741289"/>
      </dsp:txXfrm>
    </dsp:sp>
    <dsp:sp modelId="{FDC92885-5941-498E-A6EC-DB63F96782BA}">
      <dsp:nvSpPr>
        <dsp:cNvPr id="0" name=""/>
        <dsp:cNvSpPr/>
      </dsp:nvSpPr>
      <dsp:spPr>
        <a:xfrm>
          <a:off x="744" y="2177107"/>
          <a:ext cx="2902148" cy="1741289"/>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altLang="zh-CN" sz="3600" b="1" kern="1200" dirty="0" smtClean="0"/>
            <a:t>ISP barrier</a:t>
          </a:r>
          <a:r>
            <a:rPr lang="en-US" altLang="zh-CN" sz="2800" b="1" kern="1200" dirty="0" smtClean="0"/>
            <a:t> </a:t>
          </a:r>
          <a:r>
            <a:rPr lang="en-US" altLang="zh-CN" sz="2000" b="1" kern="1200" dirty="0" smtClean="0"/>
            <a:t>(Poor inter-connectivity between ISPs)</a:t>
          </a:r>
          <a:endParaRPr lang="zh-CN" altLang="en-US" sz="2000" kern="1200" dirty="0"/>
        </a:p>
      </dsp:txBody>
      <dsp:txXfrm>
        <a:off x="744" y="2177107"/>
        <a:ext cx="2902148" cy="1741289"/>
      </dsp:txXfrm>
    </dsp:sp>
    <dsp:sp modelId="{C4303F70-BA73-4043-9072-76F4A231BF19}">
      <dsp:nvSpPr>
        <dsp:cNvPr id="0" name=""/>
        <dsp:cNvSpPr/>
      </dsp:nvSpPr>
      <dsp:spPr>
        <a:xfrm>
          <a:off x="3193107" y="2177107"/>
          <a:ext cx="2902148" cy="1741289"/>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altLang="zh-CN" sz="3600" b="1" kern="1200" dirty="0" smtClean="0"/>
            <a:t>Other reasons</a:t>
          </a:r>
          <a:endParaRPr lang="zh-CN" altLang="en-US" sz="3600" b="1" kern="1200" dirty="0"/>
        </a:p>
      </dsp:txBody>
      <dsp:txXfrm>
        <a:off x="3193107" y="2177107"/>
        <a:ext cx="2902148" cy="1741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08C17-EE4A-4F2F-97F0-0C90D32E54EF}">
      <dsp:nvSpPr>
        <dsp:cNvPr id="0" name=""/>
        <dsp:cNvSpPr/>
      </dsp:nvSpPr>
      <dsp:spPr>
        <a:xfrm>
          <a:off x="1038" y="415711"/>
          <a:ext cx="1308859" cy="785315"/>
        </a:xfrm>
        <a:prstGeom prst="rect">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b="1" kern="1200" dirty="0" smtClean="0"/>
            <a:t>User-side access bandwidth</a:t>
          </a:r>
          <a:endParaRPr lang="zh-CN" altLang="en-US" sz="1800" kern="1200" dirty="0"/>
        </a:p>
      </dsp:txBody>
      <dsp:txXfrm>
        <a:off x="1038" y="415711"/>
        <a:ext cx="1308859" cy="785315"/>
      </dsp:txXfrm>
    </dsp:sp>
    <dsp:sp modelId="{7D6B0A66-76D9-4208-9B31-854C8540A1F0}">
      <dsp:nvSpPr>
        <dsp:cNvPr id="0" name=""/>
        <dsp:cNvSpPr/>
      </dsp:nvSpPr>
      <dsp:spPr>
        <a:xfrm>
          <a:off x="1440784" y="415711"/>
          <a:ext cx="1308859" cy="785315"/>
        </a:xfrm>
        <a:prstGeom prst="rect">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b="1" kern="1200" dirty="0" smtClean="0"/>
            <a:t>Cloud-side service capability</a:t>
          </a:r>
          <a:endParaRPr lang="zh-CN" altLang="en-US" sz="1800" kern="1200" dirty="0"/>
        </a:p>
      </dsp:txBody>
      <dsp:txXfrm>
        <a:off x="1440784" y="415711"/>
        <a:ext cx="1308859" cy="785315"/>
      </dsp:txXfrm>
    </dsp:sp>
    <dsp:sp modelId="{FDC92885-5941-498E-A6EC-DB63F96782BA}">
      <dsp:nvSpPr>
        <dsp:cNvPr id="0" name=""/>
        <dsp:cNvSpPr/>
      </dsp:nvSpPr>
      <dsp:spPr>
        <a:xfrm>
          <a:off x="2880529" y="415711"/>
          <a:ext cx="1308859" cy="785315"/>
        </a:xfrm>
        <a:prstGeom prst="rect">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b="1" kern="1200" dirty="0" smtClean="0"/>
            <a:t>ISP barrier</a:t>
          </a:r>
          <a:endParaRPr lang="zh-CN" altLang="en-US" sz="1800" kern="1200" dirty="0"/>
        </a:p>
      </dsp:txBody>
      <dsp:txXfrm>
        <a:off x="2880529" y="415711"/>
        <a:ext cx="1308859" cy="785315"/>
      </dsp:txXfrm>
    </dsp:sp>
    <dsp:sp modelId="{C4303F70-BA73-4043-9072-76F4A231BF19}">
      <dsp:nvSpPr>
        <dsp:cNvPr id="0" name=""/>
        <dsp:cNvSpPr/>
      </dsp:nvSpPr>
      <dsp:spPr>
        <a:xfrm>
          <a:off x="4320275" y="415711"/>
          <a:ext cx="1308859" cy="785315"/>
        </a:xfrm>
        <a:prstGeom prst="rect">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b="1" kern="1200" dirty="0" smtClean="0"/>
            <a:t>Transfer protocol</a:t>
          </a:r>
          <a:endParaRPr lang="zh-CN" altLang="en-US" sz="1800" b="1" kern="1200" dirty="0"/>
        </a:p>
      </dsp:txBody>
      <dsp:txXfrm>
        <a:off x="4320275" y="415711"/>
        <a:ext cx="1308859" cy="785315"/>
      </dsp:txXfrm>
    </dsp:sp>
    <dsp:sp modelId="{39E2388B-0BBF-4991-93E8-C265AD38F3D8}">
      <dsp:nvSpPr>
        <dsp:cNvPr id="0" name=""/>
        <dsp:cNvSpPr/>
      </dsp:nvSpPr>
      <dsp:spPr>
        <a:xfrm>
          <a:off x="5760021" y="415711"/>
          <a:ext cx="1308859" cy="785315"/>
        </a:xfrm>
        <a:prstGeom prst="rect">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b="1" kern="1200" dirty="0" smtClean="0"/>
            <a:t>File popularity</a:t>
          </a:r>
          <a:endParaRPr lang="zh-CN" altLang="en-US" sz="1800" b="1" kern="1200" dirty="0"/>
        </a:p>
      </dsp:txBody>
      <dsp:txXfrm>
        <a:off x="5760021" y="415711"/>
        <a:ext cx="1308859" cy="785315"/>
      </dsp:txXfrm>
    </dsp:sp>
    <dsp:sp modelId="{283442FA-06C8-4F63-B662-3D511085AE28}">
      <dsp:nvSpPr>
        <dsp:cNvPr id="0" name=""/>
        <dsp:cNvSpPr/>
      </dsp:nvSpPr>
      <dsp:spPr>
        <a:xfrm>
          <a:off x="7199766" y="415711"/>
          <a:ext cx="1308859" cy="785315"/>
        </a:xfrm>
        <a:prstGeom prst="rect">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b="1" kern="1200" dirty="0" smtClean="0"/>
            <a:t>Hardware &amp;  filesystem</a:t>
          </a:r>
          <a:endParaRPr lang="zh-CN" altLang="en-US" sz="1800" b="1" kern="1200" dirty="0"/>
        </a:p>
      </dsp:txBody>
      <dsp:txXfrm>
        <a:off x="7199766" y="415711"/>
        <a:ext cx="1308859" cy="785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D4025-1869-45BC-AC4C-8613C5443D90}">
      <dsp:nvSpPr>
        <dsp:cNvPr id="0" name=""/>
        <dsp:cNvSpPr/>
      </dsp:nvSpPr>
      <dsp:spPr>
        <a:xfrm>
          <a:off x="2681" y="166201"/>
          <a:ext cx="2614861" cy="8011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altLang="zh-CN" sz="2200" b="1" kern="1200" dirty="0" smtClean="0"/>
            <a:t>User Requests</a:t>
          </a:r>
          <a:endParaRPr lang="zh-CN" altLang="en-US" sz="2200" b="1" kern="1200" dirty="0"/>
        </a:p>
      </dsp:txBody>
      <dsp:txXfrm>
        <a:off x="2681" y="166201"/>
        <a:ext cx="2614861" cy="801114"/>
      </dsp:txXfrm>
    </dsp:sp>
    <dsp:sp modelId="{889F823D-DFD4-4F53-BB7E-2D9F238E87D2}">
      <dsp:nvSpPr>
        <dsp:cNvPr id="0" name=""/>
        <dsp:cNvSpPr/>
      </dsp:nvSpPr>
      <dsp:spPr>
        <a:xfrm>
          <a:off x="2681" y="967316"/>
          <a:ext cx="2614861" cy="35497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altLang="zh-CN" sz="2200" kern="1200" dirty="0" smtClean="0"/>
            <a:t>User ID</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IP address</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Access bandwidth</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Request time</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File type</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File size</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Original data source</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Transfer protocol</a:t>
          </a:r>
          <a:endParaRPr lang="zh-CN" altLang="en-US" sz="2200" kern="1200" dirty="0"/>
        </a:p>
      </dsp:txBody>
      <dsp:txXfrm>
        <a:off x="2681" y="967316"/>
        <a:ext cx="2614861" cy="3549799"/>
      </dsp:txXfrm>
    </dsp:sp>
    <dsp:sp modelId="{D0582ABB-A553-4608-A30D-7ED1A7ABBF98}">
      <dsp:nvSpPr>
        <dsp:cNvPr id="0" name=""/>
        <dsp:cNvSpPr/>
      </dsp:nvSpPr>
      <dsp:spPr>
        <a:xfrm>
          <a:off x="2983623" y="166201"/>
          <a:ext cx="2614861" cy="8011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altLang="zh-CN" sz="2200" b="1" kern="1200" dirty="0" smtClean="0"/>
            <a:t>Pre-downloading Trace</a:t>
          </a:r>
          <a:endParaRPr lang="zh-CN" altLang="en-US" sz="2200" b="1" kern="1200" dirty="0"/>
        </a:p>
      </dsp:txBody>
      <dsp:txXfrm>
        <a:off x="2983623" y="166201"/>
        <a:ext cx="2614861" cy="801114"/>
      </dsp:txXfrm>
    </dsp:sp>
    <dsp:sp modelId="{3B19B0B5-43A7-446E-ABE8-59314C89331D}">
      <dsp:nvSpPr>
        <dsp:cNvPr id="0" name=""/>
        <dsp:cNvSpPr/>
      </dsp:nvSpPr>
      <dsp:spPr>
        <a:xfrm>
          <a:off x="2983623" y="967316"/>
          <a:ext cx="2614861" cy="35497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altLang="zh-CN" sz="2200" kern="1200" dirty="0" smtClean="0"/>
            <a:t>Start time</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Finish time</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Acquired file size</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Traffic usage</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Cloud cache hit</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Avg. speed</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Peak speed</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Success or failure</a:t>
          </a:r>
          <a:endParaRPr lang="zh-CN" altLang="en-US" sz="2200" kern="1200" dirty="0"/>
        </a:p>
      </dsp:txBody>
      <dsp:txXfrm>
        <a:off x="2983623" y="967316"/>
        <a:ext cx="2614861" cy="3549799"/>
      </dsp:txXfrm>
    </dsp:sp>
    <dsp:sp modelId="{BB1E6502-E2DE-451B-B810-427E3B05A97A}">
      <dsp:nvSpPr>
        <dsp:cNvPr id="0" name=""/>
        <dsp:cNvSpPr/>
      </dsp:nvSpPr>
      <dsp:spPr>
        <a:xfrm>
          <a:off x="5964565" y="166201"/>
          <a:ext cx="2614861" cy="8011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altLang="zh-CN" sz="2200" b="1" kern="1200" dirty="0" smtClean="0"/>
            <a:t>Fetching Trace</a:t>
          </a:r>
          <a:endParaRPr lang="zh-CN" altLang="en-US" sz="2200" b="1" kern="1200" dirty="0"/>
        </a:p>
      </dsp:txBody>
      <dsp:txXfrm>
        <a:off x="5964565" y="166201"/>
        <a:ext cx="2614861" cy="801114"/>
      </dsp:txXfrm>
    </dsp:sp>
    <dsp:sp modelId="{7A72E4C9-D8AD-4902-B3EB-0BD7171B0572}">
      <dsp:nvSpPr>
        <dsp:cNvPr id="0" name=""/>
        <dsp:cNvSpPr/>
      </dsp:nvSpPr>
      <dsp:spPr>
        <a:xfrm>
          <a:off x="5964565" y="967316"/>
          <a:ext cx="2614861" cy="35497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altLang="zh-CN" sz="2200" kern="1200" dirty="0" smtClean="0"/>
            <a:t>User ID</a:t>
          </a:r>
          <a:endParaRPr lang="zh-CN" altLang="en-US" sz="2200" kern="1200" dirty="0"/>
        </a:p>
        <a:p>
          <a:pPr marL="228600" lvl="1" indent="-228600" algn="l" defTabSz="977900">
            <a:lnSpc>
              <a:spcPct val="90000"/>
            </a:lnSpc>
            <a:spcBef>
              <a:spcPct val="0"/>
            </a:spcBef>
            <a:spcAft>
              <a:spcPct val="15000"/>
            </a:spcAft>
            <a:buChar char="••"/>
          </a:pPr>
          <a:r>
            <a:rPr lang="en-US" altLang="zh-CN" sz="2200" kern="1200" smtClean="0"/>
            <a:t>IP address</a:t>
          </a:r>
          <a:endParaRPr lang="zh-CN" altLang="en-US" sz="2200" kern="1200" dirty="0"/>
        </a:p>
        <a:p>
          <a:pPr marL="228600" lvl="1" indent="-228600" algn="l" defTabSz="977900">
            <a:lnSpc>
              <a:spcPct val="90000"/>
            </a:lnSpc>
            <a:spcBef>
              <a:spcPct val="0"/>
            </a:spcBef>
            <a:spcAft>
              <a:spcPct val="15000"/>
            </a:spcAft>
            <a:buChar char="••"/>
          </a:pPr>
          <a:r>
            <a:rPr lang="en-US" altLang="zh-CN" sz="2200" kern="1200" smtClean="0"/>
            <a:t>Access bandwidth</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Start time</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Finish/pause time</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Acquired file size</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Traffic usage</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Avg. speed</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Peak speed</a:t>
          </a:r>
          <a:endParaRPr lang="zh-CN" altLang="en-US" sz="2200" kern="1200" dirty="0"/>
        </a:p>
      </dsp:txBody>
      <dsp:txXfrm>
        <a:off x="5964565" y="967316"/>
        <a:ext cx="2614861" cy="354979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45470-A1F7-47DC-8A07-7544188E36B1}" type="datetimeFigureOut">
              <a:rPr lang="zh-CN" altLang="en-US" smtClean="0"/>
              <a:t>2015/10/29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35F35-90B5-40B7-99D0-C87DD734519A}" type="slidenum">
              <a:rPr lang="zh-CN" altLang="en-US" smtClean="0"/>
              <a:t>‹#›</a:t>
            </a:fld>
            <a:endParaRPr lang="zh-CN" altLang="en-US"/>
          </a:p>
        </p:txBody>
      </p:sp>
    </p:spTree>
    <p:extLst>
      <p:ext uri="{BB962C8B-B14F-4D97-AF65-F5344CB8AC3E}">
        <p14:creationId xmlns:p14="http://schemas.microsoft.com/office/powerpoint/2010/main" val="667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Good afternoon,</a:t>
            </a:r>
            <a:r>
              <a:rPr lang="en-US" altLang="zh-CN" baseline="0" dirty="0" smtClean="0"/>
              <a:t> everyone! Now it’s my turn to tell the story of offline downloading in China by a comparative study. </a:t>
            </a:r>
          </a:p>
          <a:p>
            <a:r>
              <a:rPr lang="en-US" altLang="zh-CN" baseline="0" dirty="0" smtClean="0"/>
              <a:t>I’m the 1</a:t>
            </a:r>
            <a:r>
              <a:rPr lang="en-US" altLang="zh-CN" baseline="30000" dirty="0" smtClean="0"/>
              <a:t>st</a:t>
            </a:r>
            <a:r>
              <a:rPr lang="en-US" altLang="zh-CN" baseline="0" dirty="0" smtClean="0"/>
              <a:t> author Zhenhua Li, and the 2</a:t>
            </a:r>
            <a:r>
              <a:rPr lang="en-US" altLang="zh-CN" baseline="30000" dirty="0" smtClean="0"/>
              <a:t>nd</a:t>
            </a:r>
            <a:r>
              <a:rPr lang="en-US" altLang="zh-CN" baseline="0" dirty="0" smtClean="0"/>
              <a:t> author Christo Wilson is also here. </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1</a:t>
            </a:fld>
            <a:endParaRPr lang="zh-CN" altLang="en-US"/>
          </a:p>
        </p:txBody>
      </p:sp>
    </p:spTree>
    <p:extLst>
      <p:ext uri="{BB962C8B-B14F-4D97-AF65-F5344CB8AC3E}">
        <p14:creationId xmlns:p14="http://schemas.microsoft.com/office/powerpoint/2010/main" val="94657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Both approaches have achieved great success in industry. </a:t>
            </a:r>
          </a:p>
          <a:p>
            <a:r>
              <a:rPr lang="en-US" altLang="zh-CN" dirty="0" smtClean="0"/>
              <a:t>The cloud-based</a:t>
            </a:r>
            <a:r>
              <a:rPr lang="en-US" altLang="zh-CN" baseline="0" dirty="0" smtClean="0"/>
              <a:t> systems have each attracted tens of millions of users, and the shipments of popular smart APs have reached the million level.</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10</a:t>
            </a:fld>
            <a:endParaRPr lang="zh-CN" altLang="en-US"/>
          </a:p>
        </p:txBody>
      </p:sp>
    </p:spTree>
    <p:extLst>
      <p:ext uri="{BB962C8B-B14F-4D97-AF65-F5344CB8AC3E}">
        <p14:creationId xmlns:p14="http://schemas.microsoft.com/office/powerpoint/2010/main" val="145309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Despite</a:t>
            </a:r>
            <a:r>
              <a:rPr lang="en-US" altLang="zh-CN" baseline="0" dirty="0" smtClean="0"/>
              <a:t> the great success, offline downloading has brought multi-fold problems to its users.</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11</a:t>
            </a:fld>
            <a:endParaRPr lang="zh-CN" altLang="en-US"/>
          </a:p>
        </p:txBody>
      </p:sp>
    </p:spTree>
    <p:extLst>
      <p:ext uri="{BB962C8B-B14F-4D97-AF65-F5344CB8AC3E}">
        <p14:creationId xmlns:p14="http://schemas.microsoft.com/office/powerpoint/2010/main" val="3507058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1</a:t>
            </a:r>
            <a:r>
              <a:rPr lang="en-US" altLang="zh-CN" baseline="30000" dirty="0" smtClean="0"/>
              <a:t>st</a:t>
            </a:r>
            <a:r>
              <a:rPr lang="en-US" altLang="zh-CN" dirty="0" smtClean="0"/>
              <a:t> problem:</a:t>
            </a:r>
            <a:r>
              <a:rPr lang="en-US" altLang="zh-CN" baseline="0" dirty="0" smtClean="0"/>
              <a:t> Is …? </a:t>
            </a:r>
          </a:p>
          <a:p>
            <a:r>
              <a:rPr lang="en-US" altLang="zh-CN" baseline="0" dirty="0" smtClean="0"/>
              <a:t>Here “effective” has two requirements. </a:t>
            </a:r>
          </a:p>
          <a:p>
            <a:endParaRPr lang="en-US" altLang="zh-CN" baseline="0" dirty="0" smtClean="0"/>
          </a:p>
          <a:p>
            <a:r>
              <a:rPr lang="en-US" altLang="zh-CN" baseline="0" dirty="0" smtClean="0"/>
              <a:t>First, the proxy needs to pre-download files with a high success rate. </a:t>
            </a:r>
          </a:p>
          <a:p>
            <a:r>
              <a:rPr lang="en-US" altLang="zh-CN" baseline="0" dirty="0" smtClean="0"/>
              <a:t>Second, the user should be able to fetch files with a high speed.</a:t>
            </a:r>
          </a:p>
        </p:txBody>
      </p:sp>
      <p:sp>
        <p:nvSpPr>
          <p:cNvPr id="4" name="灯片编号占位符 3"/>
          <p:cNvSpPr>
            <a:spLocks noGrp="1"/>
          </p:cNvSpPr>
          <p:nvPr>
            <p:ph type="sldNum" sz="quarter" idx="10"/>
          </p:nvPr>
        </p:nvSpPr>
        <p:spPr/>
        <p:txBody>
          <a:bodyPr/>
          <a:lstStyle/>
          <a:p>
            <a:fld id="{63335F35-90B5-40B7-99D0-C87DD734519A}" type="slidenum">
              <a:rPr lang="zh-CN" altLang="en-US" smtClean="0"/>
              <a:t>12</a:t>
            </a:fld>
            <a:endParaRPr lang="zh-CN" altLang="en-US"/>
          </a:p>
        </p:txBody>
      </p:sp>
    </p:spTree>
    <p:extLst>
      <p:ext uri="{BB962C8B-B14F-4D97-AF65-F5344CB8AC3E}">
        <p14:creationId xmlns:p14="http://schemas.microsoft.com/office/powerpoint/2010/main" val="358925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2</a:t>
            </a:r>
            <a:r>
              <a:rPr lang="en-US" altLang="zh-CN" baseline="30000" dirty="0" smtClean="0"/>
              <a:t>nd</a:t>
            </a:r>
            <a:r>
              <a:rPr lang="en-US" altLang="zh-CN" dirty="0" smtClean="0"/>
              <a:t> problem: …?</a:t>
            </a:r>
          </a:p>
          <a:p>
            <a:r>
              <a:rPr lang="en-US" altLang="zh-CN" dirty="0" smtClean="0"/>
              <a:t>The</a:t>
            </a:r>
            <a:r>
              <a:rPr lang="en-US" altLang="zh-CN" baseline="0" dirty="0" smtClean="0"/>
              <a:t> cloud-based approach, or the smart AP-based approach, or both</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13</a:t>
            </a:fld>
            <a:endParaRPr lang="zh-CN" altLang="en-US"/>
          </a:p>
        </p:txBody>
      </p:sp>
    </p:spTree>
    <p:extLst>
      <p:ext uri="{BB962C8B-B14F-4D97-AF65-F5344CB8AC3E}">
        <p14:creationId xmlns:p14="http://schemas.microsoft.com/office/powerpoint/2010/main" val="2849638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3</a:t>
            </a:r>
            <a:r>
              <a:rPr lang="en-US" altLang="zh-CN" baseline="30000" dirty="0" smtClean="0"/>
              <a:t>rd</a:t>
            </a:r>
            <a:r>
              <a:rPr lang="en-US" altLang="zh-CN" dirty="0" smtClean="0"/>
              <a:t> problem: …? </a:t>
            </a:r>
          </a:p>
          <a:p>
            <a:endParaRPr lang="en-US" altLang="zh-CN" baseline="0" dirty="0" smtClean="0"/>
          </a:p>
          <a:p>
            <a:r>
              <a:rPr lang="en-US" altLang="zh-CN" baseline="0" dirty="0" smtClean="0"/>
              <a:t>In practice, we actually observe such cases where the proxy does not improve the downloading performance, but becomes a performance bottleneck for various reasons.</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14</a:t>
            </a:fld>
            <a:endParaRPr lang="zh-CN" altLang="en-US"/>
          </a:p>
        </p:txBody>
      </p:sp>
    </p:spTree>
    <p:extLst>
      <p:ext uri="{BB962C8B-B14F-4D97-AF65-F5344CB8AC3E}">
        <p14:creationId xmlns:p14="http://schemas.microsoft.com/office/powerpoint/2010/main" val="2687259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Summarizing the </a:t>
            </a:r>
            <a:r>
              <a:rPr lang="en-US" altLang="zh-CN" baseline="0" dirty="0" smtClean="0"/>
              <a:t>three specific problems</a:t>
            </a:r>
            <a:r>
              <a:rPr lang="en-US" altLang="zh-CN" dirty="0" smtClean="0"/>
              <a:t>, we figure</a:t>
            </a:r>
            <a:r>
              <a:rPr lang="en-US" altLang="zh-CN" baseline="0" dirty="0" smtClean="0"/>
              <a:t> out</a:t>
            </a:r>
            <a:r>
              <a:rPr lang="en-US" altLang="zh-CN" dirty="0" smtClean="0"/>
              <a:t> a</a:t>
            </a:r>
            <a:r>
              <a:rPr lang="en-US" altLang="zh-CN" baseline="0" dirty="0" smtClean="0"/>
              <a:t> </a:t>
            </a:r>
            <a:r>
              <a:rPr lang="en-US" altLang="zh-CN" dirty="0" smtClean="0"/>
              <a:t>general problem of selection dilemma.</a:t>
            </a:r>
          </a:p>
          <a:p>
            <a:r>
              <a:rPr lang="en-US" altLang="zh-CN" dirty="0" smtClean="0"/>
              <a:t>That is, the users are often confused by the selection</a:t>
            </a:r>
            <a:r>
              <a:rPr lang="en-US" altLang="zh-CN" baseline="0" dirty="0" smtClean="0"/>
              <a:t> of</a:t>
            </a:r>
            <a:r>
              <a:rPr lang="en-US" altLang="zh-CN" dirty="0" smtClean="0"/>
              <a:t> common downloading or</a:t>
            </a:r>
            <a:r>
              <a:rPr lang="en-US" altLang="zh-CN" baseline="0" dirty="0" smtClean="0"/>
              <a:t> offline downloading. </a:t>
            </a:r>
          </a:p>
          <a:p>
            <a:r>
              <a:rPr lang="en-US" altLang="zh-CN" baseline="0" dirty="0" smtClean="0"/>
              <a:t>With respect to offline downloading, the dilemma is about selecting cloud-based or smart APs? And which smart AP should be bought? </a:t>
            </a:r>
          </a:p>
          <a:p>
            <a:endParaRPr lang="en-US" altLang="zh-CN" baseline="0" dirty="0" smtClean="0"/>
          </a:p>
          <a:p>
            <a:r>
              <a:rPr lang="en-US" altLang="zh-CN" baseline="0" dirty="0" smtClean="0"/>
              <a:t>Our work is … </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15</a:t>
            </a:fld>
            <a:endParaRPr lang="zh-CN" altLang="en-US"/>
          </a:p>
        </p:txBody>
      </p:sp>
    </p:spTree>
    <p:extLst>
      <p:ext uri="{BB962C8B-B14F-4D97-AF65-F5344CB8AC3E}">
        <p14:creationId xmlns:p14="http://schemas.microsoft.com/office/powerpoint/2010/main" val="1235187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address the selection dilemma of users,</a:t>
            </a:r>
            <a:r>
              <a:rPr lang="en-US" altLang="zh-CN" baseline="0" dirty="0" smtClean="0"/>
              <a:t> first, we should know how the representative systems work.</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16</a:t>
            </a:fld>
            <a:endParaRPr lang="zh-CN" altLang="en-US"/>
          </a:p>
        </p:txBody>
      </p:sp>
    </p:spTree>
    <p:extLst>
      <p:ext uri="{BB962C8B-B14F-4D97-AF65-F5344CB8AC3E}">
        <p14:creationId xmlns:p14="http://schemas.microsoft.com/office/powerpoint/2010/main" val="2450797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Tencent Xuanfeng is a representative</a:t>
            </a:r>
            <a:r>
              <a:rPr lang="en-US" altLang="zh-CN" baseline="0" dirty="0" smtClean="0"/>
              <a:t> cloud-based offline downloading system</a:t>
            </a:r>
            <a:r>
              <a:rPr lang="en-US" altLang="zh-CN" dirty="0" smtClean="0"/>
              <a:t>. Its service can be accessed by using either</a:t>
            </a:r>
            <a:r>
              <a:rPr lang="en-US" altLang="zh-CN" baseline="0" dirty="0" smtClean="0"/>
              <a:t> a client or a web browser</a:t>
            </a:r>
            <a:r>
              <a:rPr lang="en-US" altLang="zh-CN" dirty="0" smtClean="0"/>
              <a:t>.</a:t>
            </a:r>
          </a:p>
          <a:p>
            <a:endParaRPr lang="en-US" altLang="zh-CN" dirty="0" smtClean="0"/>
          </a:p>
          <a:p>
            <a:r>
              <a:rPr lang="en-US" altLang="zh-CN" dirty="0" smtClean="0"/>
              <a:t>The</a:t>
            </a:r>
            <a:r>
              <a:rPr lang="en-US" altLang="zh-CN" baseline="0" dirty="0" smtClean="0"/>
              <a:t> Xuanfeng cloud </a:t>
            </a:r>
            <a:r>
              <a:rPr lang="en-US" altLang="zh-CN" sz="1200" b="0" i="0" u="none" strike="noStrike" kern="1200" baseline="0" dirty="0" smtClean="0">
                <a:solidFill>
                  <a:schemeClr val="tx1"/>
                </a:solidFill>
                <a:latin typeface="+mn-lt"/>
                <a:ea typeface="+mn-ea"/>
                <a:cs typeface="+mn-cs"/>
              </a:rPr>
              <a:t>mainly consists of three clusters of servers: 1) pre-downloading servers, 2) storage servers, and 3) uploading servers</a:t>
            </a:r>
            <a:r>
              <a:rPr lang="en-US" altLang="zh-CN" dirty="0" smtClean="0"/>
              <a:t>.</a:t>
            </a:r>
          </a:p>
          <a:p>
            <a:endParaRPr lang="en-US" altLang="zh-CN" dirty="0" smtClean="0"/>
          </a:p>
          <a:p>
            <a:r>
              <a:rPr lang="en-US" altLang="zh-CN" dirty="0" smtClean="0"/>
              <a:t>Two mechanisms are critical to the performance of Xuanfeng. The first is the 2-PB</a:t>
            </a:r>
            <a:r>
              <a:rPr lang="en-US" altLang="zh-CN" baseline="0" dirty="0" smtClean="0"/>
              <a:t> collaborative cache that can avoid most pre-downloads of repeated file requests</a:t>
            </a:r>
            <a:r>
              <a:rPr lang="en-US" altLang="zh-CN" dirty="0" smtClean="0"/>
              <a:t>.</a:t>
            </a:r>
          </a:p>
          <a:p>
            <a:endParaRPr lang="en-US" altLang="zh-CN" dirty="0" smtClean="0"/>
          </a:p>
          <a:p>
            <a:r>
              <a:rPr lang="en-US" altLang="zh-CN" dirty="0" smtClean="0"/>
              <a:t>The second is the privileged</a:t>
            </a:r>
            <a:r>
              <a:rPr lang="en-US" altLang="zh-CN" baseline="0" dirty="0" smtClean="0"/>
              <a:t> network path</a:t>
            </a:r>
            <a:r>
              <a:rPr lang="en-US" altLang="zh-CN" dirty="0" smtClean="0"/>
              <a:t>. To construct such a path,</a:t>
            </a:r>
            <a:r>
              <a:rPr lang="en-US" altLang="zh-CN" baseline="0" dirty="0" smtClean="0"/>
              <a:t> </a:t>
            </a:r>
            <a:r>
              <a:rPr lang="en-US" altLang="zh-CN" sz="1200" b="0" i="0" u="none" strike="noStrike" kern="1200" baseline="0" dirty="0" smtClean="0">
                <a:solidFill>
                  <a:schemeClr val="tx1"/>
                </a:solidFill>
                <a:latin typeface="+mn-lt"/>
                <a:ea typeface="+mn-ea"/>
                <a:cs typeface="+mn-cs"/>
              </a:rPr>
              <a:t>Xuanfeng always attempts to select an uploading server that resides in the same ISP as the fetching user, so that the ISP barrier is avoided. In addition, Xuanfeng sets no limitation on the user’s fetching speed.</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17</a:t>
            </a:fld>
            <a:endParaRPr lang="zh-CN" altLang="en-US"/>
          </a:p>
        </p:txBody>
      </p:sp>
    </p:spTree>
    <p:extLst>
      <p:ext uri="{BB962C8B-B14F-4D97-AF65-F5344CB8AC3E}">
        <p14:creationId xmlns:p14="http://schemas.microsoft.com/office/powerpoint/2010/main" val="76764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This is the system architecture of popular smart APs</a:t>
            </a:r>
            <a:r>
              <a:rPr lang="en-US" altLang="zh-CN" dirty="0" smtClean="0"/>
              <a:t>. </a:t>
            </a:r>
          </a:p>
          <a:p>
            <a:r>
              <a:rPr lang="en-US" altLang="zh-CN" dirty="0" smtClean="0"/>
              <a:t>At the heart of each smart AP is the OpenWrt OS.</a:t>
            </a:r>
            <a:r>
              <a:rPr lang="en-US" altLang="zh-CN" baseline="0" dirty="0" smtClean="0"/>
              <a:t> </a:t>
            </a:r>
            <a:r>
              <a:rPr lang="en-US" altLang="zh-CN" sz="1200" b="0" i="0" u="none" strike="noStrike" kern="1200" baseline="0" dirty="0" smtClean="0">
                <a:solidFill>
                  <a:schemeClr val="tx1"/>
                </a:solidFill>
                <a:latin typeface="+mn-lt"/>
                <a:ea typeface="+mn-ea"/>
                <a:cs typeface="+mn-cs"/>
              </a:rPr>
              <a:t>It is a Linux-based embedded operating system, </a:t>
            </a:r>
          </a:p>
          <a:p>
            <a:r>
              <a:rPr lang="en-US" altLang="zh-CN" sz="1200" b="0" i="0" u="none" strike="noStrike" kern="1200" baseline="0" dirty="0" smtClean="0">
                <a:solidFill>
                  <a:schemeClr val="tx1"/>
                </a:solidFill>
                <a:latin typeface="+mn-lt"/>
                <a:ea typeface="+mn-ea"/>
                <a:cs typeface="+mn-cs"/>
              </a:rPr>
              <a:t>providing a fully writable filesystem and allowing users to install any </a:t>
            </a:r>
            <a:r>
              <a:rPr lang="en-US" altLang="zh-CN" sz="1200" b="0" i="0" u="none" strike="noStrike" kern="1200" baseline="0" dirty="0" err="1" smtClean="0">
                <a:solidFill>
                  <a:schemeClr val="tx1"/>
                </a:solidFill>
                <a:latin typeface="+mn-lt"/>
                <a:ea typeface="+mn-ea"/>
                <a:cs typeface="+mn-cs"/>
              </a:rPr>
              <a:t>Opkg</a:t>
            </a:r>
            <a:r>
              <a:rPr lang="en-US" altLang="zh-CN" sz="1200" b="0" i="0" u="none" strike="noStrike" kern="1200" baseline="0" dirty="0" smtClean="0">
                <a:solidFill>
                  <a:schemeClr val="tx1"/>
                </a:solidFill>
                <a:latin typeface="+mn-lt"/>
                <a:ea typeface="+mn-ea"/>
                <a:cs typeface="+mn-cs"/>
              </a:rPr>
              <a:t> applications.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 Note that a given smart AP device may not contain all the plotted storage interfaces.</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18</a:t>
            </a:fld>
            <a:endParaRPr lang="zh-CN" altLang="en-US"/>
          </a:p>
        </p:txBody>
      </p:sp>
    </p:spTree>
    <p:extLst>
      <p:ext uri="{BB962C8B-B14F-4D97-AF65-F5344CB8AC3E}">
        <p14:creationId xmlns:p14="http://schemas.microsoft.com/office/powerpoint/2010/main" val="173932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Having understood the representative systems, now let’s examine their workload characteristics. </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19</a:t>
            </a:fld>
            <a:endParaRPr lang="zh-CN" altLang="en-US"/>
          </a:p>
        </p:txBody>
      </p:sp>
    </p:spTree>
    <p:extLst>
      <p:ext uri="{BB962C8B-B14F-4D97-AF65-F5344CB8AC3E}">
        <p14:creationId xmlns:p14="http://schemas.microsoft.com/office/powerpoint/2010/main" val="51814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 outline of my presentation. First, let’s look at the background.</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2</a:t>
            </a:fld>
            <a:endParaRPr lang="zh-CN" altLang="en-US"/>
          </a:p>
        </p:txBody>
      </p:sp>
    </p:spTree>
    <p:extLst>
      <p:ext uri="{BB962C8B-B14F-4D97-AF65-F5344CB8AC3E}">
        <p14:creationId xmlns:p14="http://schemas.microsoft.com/office/powerpoint/2010/main" val="3660405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workload</a:t>
            </a:r>
            <a:r>
              <a:rPr lang="en-US" altLang="zh-CN" baseline="0" dirty="0" smtClean="0"/>
              <a:t> is collected from Xuanfeng, that is, the complete ..., involving millions of tasks, users, and files.</a:t>
            </a:r>
          </a:p>
          <a:p>
            <a:endParaRPr lang="en-US" altLang="zh-CN" baseline="0" dirty="0" smtClean="0"/>
          </a:p>
          <a:p>
            <a:r>
              <a:rPr lang="en-US" altLang="zh-CN" baseline="0" dirty="0" smtClean="0"/>
              <a:t>Corresponding to the three phases of offline downloading, the workload is made up of three traces, and each trace includes a number of detailed attributes.  </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20</a:t>
            </a:fld>
            <a:endParaRPr lang="zh-CN" altLang="en-US"/>
          </a:p>
        </p:txBody>
      </p:sp>
    </p:spTree>
    <p:extLst>
      <p:ext uri="{BB962C8B-B14F-4D97-AF65-F5344CB8AC3E}">
        <p14:creationId xmlns:p14="http://schemas.microsoft.com/office/powerpoint/2010/main" val="750191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By analyzing the workload, we find that the majority of offline downloading</a:t>
            </a:r>
            <a:r>
              <a:rPr lang="en-US" altLang="zh-CN" baseline="0" dirty="0" smtClean="0"/>
              <a:t> requests are issued for videos and software</a:t>
            </a:r>
            <a:r>
              <a:rPr lang="en-US" altLang="zh-CN" dirty="0" smtClean="0"/>
              <a:t>. </a:t>
            </a:r>
          </a:p>
          <a:p>
            <a:r>
              <a:rPr lang="en-US" altLang="zh-CN" dirty="0" smtClean="0"/>
              <a:t>Besides, most files are hosted in P2P data swarms, especially BitTorrent and </a:t>
            </a:r>
            <a:r>
              <a:rPr lang="en-US" altLang="zh-CN" dirty="0" err="1" smtClean="0"/>
              <a:t>eMule</a:t>
            </a:r>
            <a:r>
              <a:rPr lang="en-US" altLang="zh-CN" dirty="0" smtClean="0"/>
              <a:t>. </a:t>
            </a:r>
          </a:p>
          <a:p>
            <a:endParaRPr lang="en-US" altLang="zh-CN" dirty="0" smtClean="0"/>
          </a:p>
          <a:p>
            <a:r>
              <a:rPr lang="en-US" altLang="zh-CN" dirty="0" smtClean="0"/>
              <a:t>Regarding the file size, the median value is much smaller than the average, because a</a:t>
            </a:r>
            <a:r>
              <a:rPr lang="en-US" altLang="zh-CN" baseline="0" dirty="0" smtClean="0"/>
              <a:t> quarter of files are smaller than 8 MB, although offline downloading is originally designed for large files.</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21</a:t>
            </a:fld>
            <a:endParaRPr lang="zh-CN" altLang="en-US"/>
          </a:p>
        </p:txBody>
      </p:sp>
    </p:spTree>
    <p:extLst>
      <p:ext uri="{BB962C8B-B14F-4D97-AF65-F5344CB8AC3E}">
        <p14:creationId xmlns:p14="http://schemas.microsoft.com/office/powerpoint/2010/main" val="2875055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popularity of file downloading is usually</a:t>
            </a:r>
            <a:r>
              <a:rPr lang="en-US" altLang="zh-CN" baseline="0" dirty="0" smtClean="0"/>
              <a:t> considered to follow the Zipf distribution</a:t>
            </a:r>
            <a:r>
              <a:rPr lang="en-US" altLang="zh-CN" dirty="0" smtClean="0"/>
              <a:t>. </a:t>
            </a:r>
          </a:p>
          <a:p>
            <a:endParaRPr lang="en-US" altLang="zh-CN" dirty="0" smtClean="0"/>
          </a:p>
          <a:p>
            <a:r>
              <a:rPr lang="en-US" altLang="zh-CN" dirty="0" smtClean="0"/>
              <a:t>But for</a:t>
            </a:r>
            <a:r>
              <a:rPr lang="en-US" altLang="zh-CN" baseline="0" dirty="0" smtClean="0"/>
              <a:t> offline downloading, the stretched exponential distribution seems a better fit, </a:t>
            </a:r>
          </a:p>
          <a:p>
            <a:r>
              <a:rPr lang="en-US" altLang="zh-CN" baseline="0" dirty="0" smtClean="0"/>
              <a:t>because it is a combination of the … and ....</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22</a:t>
            </a:fld>
            <a:endParaRPr lang="zh-CN" altLang="en-US"/>
          </a:p>
        </p:txBody>
      </p:sp>
    </p:spTree>
    <p:extLst>
      <p:ext uri="{BB962C8B-B14F-4D97-AF65-F5344CB8AC3E}">
        <p14:creationId xmlns:p14="http://schemas.microsoft.com/office/powerpoint/2010/main" val="2568824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smart APs,</a:t>
            </a:r>
            <a:r>
              <a:rPr lang="en-US" altLang="zh-CN" baseline="0" dirty="0" smtClean="0"/>
              <a:t> we randomly pick a sampled workload from the Xuanfeng dataset to drive the benchmark experiments.</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23</a:t>
            </a:fld>
            <a:endParaRPr lang="zh-CN" altLang="en-US"/>
          </a:p>
        </p:txBody>
      </p:sp>
    </p:spTree>
    <p:extLst>
      <p:ext uri="{BB962C8B-B14F-4D97-AF65-F5344CB8AC3E}">
        <p14:creationId xmlns:p14="http://schemas.microsoft.com/office/powerpoint/2010/main" val="2479641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Under the abovementioned workloads, what about the performance</a:t>
            </a:r>
            <a:r>
              <a:rPr lang="en-US" altLang="zh-CN" baseline="0" dirty="0" smtClean="0"/>
              <a:t> of offline downloading</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24</a:t>
            </a:fld>
            <a:endParaRPr lang="zh-CN" altLang="en-US"/>
          </a:p>
        </p:txBody>
      </p:sp>
    </p:spTree>
    <p:extLst>
      <p:ext uri="{BB962C8B-B14F-4D97-AF65-F5344CB8AC3E}">
        <p14:creationId xmlns:p14="http://schemas.microsoft.com/office/powerpoint/2010/main" val="3131373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a:t>
            </a:r>
            <a:r>
              <a:rPr lang="en-US" altLang="zh-CN" baseline="0" dirty="0" smtClean="0"/>
              <a:t> 1</a:t>
            </a:r>
            <a:r>
              <a:rPr lang="en-US" altLang="zh-CN" baseline="30000" dirty="0" smtClean="0"/>
              <a:t>st</a:t>
            </a:r>
            <a:r>
              <a:rPr lang="en-US" altLang="zh-CN" baseline="0" dirty="0" smtClean="0"/>
              <a:t> finding is about the pre-downloading speed and fetching speed of Xuanfeng. </a:t>
            </a:r>
            <a:endParaRPr lang="en-US" altLang="zh-CN" baseline="0" dirty="0" smtClean="0"/>
          </a:p>
          <a:p>
            <a:r>
              <a:rPr lang="en-US" altLang="zh-CN" baseline="0" dirty="0" smtClean="0"/>
              <a:t>In this figure,  the average pre-downloading speed is just 69 </a:t>
            </a:r>
            <a:r>
              <a:rPr lang="en-US" altLang="zh-CN" baseline="0" dirty="0" err="1" smtClean="0"/>
              <a:t>KBps</a:t>
            </a:r>
            <a:r>
              <a:rPr lang="en-US" altLang="zh-CN" baseline="0" dirty="0" smtClean="0"/>
              <a:t>, but the average fetching speed is higher than 500 </a:t>
            </a:r>
            <a:r>
              <a:rPr lang="en-US" altLang="zh-CN" baseline="0" dirty="0" err="1" smtClean="0"/>
              <a:t>KBps</a:t>
            </a:r>
            <a:r>
              <a:rPr lang="en-US" altLang="zh-CN" baseline="0" dirty="0" smtClean="0"/>
              <a:t>.</a:t>
            </a:r>
          </a:p>
          <a:p>
            <a:endParaRPr lang="en-US" altLang="zh-CN" baseline="0" dirty="0" smtClean="0"/>
          </a:p>
          <a:p>
            <a:r>
              <a:rPr lang="en-US" altLang="zh-CN" baseline="0" dirty="0" smtClean="0"/>
              <a:t>Obviously</a:t>
            </a:r>
            <a:r>
              <a:rPr lang="en-US" altLang="zh-CN" baseline="0" smtClean="0"/>
              <a:t>, owing to …, </a:t>
            </a:r>
            <a:r>
              <a:rPr lang="en-US" altLang="zh-CN" baseline="0" dirty="0" smtClean="0"/>
              <a:t>Xuanfeng ...</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25</a:t>
            </a:fld>
            <a:endParaRPr lang="zh-CN" altLang="en-US"/>
          </a:p>
        </p:txBody>
      </p:sp>
    </p:spTree>
    <p:extLst>
      <p:ext uri="{BB962C8B-B14F-4D97-AF65-F5344CB8AC3E}">
        <p14:creationId xmlns:p14="http://schemas.microsoft.com/office/powerpoint/2010/main" val="2584772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Nevertheless,</a:t>
            </a:r>
            <a:r>
              <a:rPr lang="en-US" altLang="zh-CN" baseline="0" dirty="0" smtClean="0"/>
              <a:t> the user’s fetching speed is still unsatisfactory. 28% ... </a:t>
            </a:r>
          </a:p>
          <a:p>
            <a:r>
              <a:rPr lang="en-US" altLang="zh-CN" baseline="0" dirty="0" smtClean="0"/>
              <a:t>This is the 1</a:t>
            </a:r>
            <a:r>
              <a:rPr lang="en-US" altLang="zh-CN" baseline="30000" dirty="0" smtClean="0"/>
              <a:t>st</a:t>
            </a:r>
            <a:r>
              <a:rPr lang="en-US" altLang="zh-CN" baseline="0" dirty="0" smtClean="0"/>
              <a:t> performance bottleneck of offline downloading. </a:t>
            </a:r>
          </a:p>
          <a:p>
            <a:endParaRPr lang="en-US" altLang="zh-CN" baseline="0" dirty="0" smtClean="0"/>
          </a:p>
          <a:p>
            <a:r>
              <a:rPr lang="en-US" altLang="zh-CN" baseline="0" dirty="0" smtClean="0"/>
              <a:t>In detail, low fetching speeds are mainly caused by IPS barrier and low user-side access bandwidth, as well as the lack of ...</a:t>
            </a:r>
          </a:p>
          <a:p>
            <a:endParaRPr lang="en-US" altLang="zh-CN" baseline="0" dirty="0" smtClean="0"/>
          </a:p>
          <a:p>
            <a:r>
              <a:rPr lang="en-US" altLang="zh-CN" baseline="0" dirty="0" smtClean="0"/>
              <a:t>In a nutshell, the cloud-based approach ..</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26</a:t>
            </a:fld>
            <a:endParaRPr lang="zh-CN" altLang="en-US"/>
          </a:p>
        </p:txBody>
      </p:sp>
    </p:spTree>
    <p:extLst>
      <p:ext uri="{BB962C8B-B14F-4D97-AF65-F5344CB8AC3E}">
        <p14:creationId xmlns:p14="http://schemas.microsoft.com/office/powerpoint/2010/main" val="1054381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2</a:t>
            </a:r>
            <a:r>
              <a:rPr lang="en-US" altLang="zh-CN" baseline="30000" dirty="0" smtClean="0"/>
              <a:t>nd</a:t>
            </a:r>
            <a:r>
              <a:rPr lang="en-US" altLang="zh-CN" baseline="0" dirty="0" smtClean="0"/>
              <a:t> finding is about the shortage of cloud bandwidth, that is, 1.5% fetching requests are rejected by the cloud for a lack of cloud-side upload bandwidth. </a:t>
            </a:r>
          </a:p>
          <a:p>
            <a:endParaRPr lang="en-US" altLang="zh-CN" baseline="0" dirty="0" smtClean="0"/>
          </a:p>
          <a:p>
            <a:r>
              <a:rPr lang="en-US" altLang="zh-CN" baseline="0" dirty="0" smtClean="0"/>
              <a:t>Remembering that 0.84% … and 87% …, we conclude that … </a:t>
            </a:r>
          </a:p>
          <a:p>
            <a:r>
              <a:rPr lang="en-US" altLang="zh-CN" baseline="0" dirty="0" smtClean="0"/>
              <a:t>This is the 2</a:t>
            </a:r>
            <a:r>
              <a:rPr lang="en-US" altLang="zh-CN" baseline="30000" dirty="0" smtClean="0"/>
              <a:t>nd</a:t>
            </a:r>
            <a:r>
              <a:rPr lang="en-US" altLang="zh-CN" baseline="0" dirty="0" smtClean="0"/>
              <a:t> performance bottleneck of offline downloading.  </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27</a:t>
            </a:fld>
            <a:endParaRPr lang="zh-CN" altLang="en-US"/>
          </a:p>
        </p:txBody>
      </p:sp>
    </p:spTree>
    <p:extLst>
      <p:ext uri="{BB962C8B-B14F-4D97-AF65-F5344CB8AC3E}">
        <p14:creationId xmlns:p14="http://schemas.microsoft.com/office/powerpoint/2010/main" val="662342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3</a:t>
            </a:r>
            <a:r>
              <a:rPr lang="en-US" altLang="zh-CN" baseline="30000" dirty="0" smtClean="0"/>
              <a:t>rd</a:t>
            </a:r>
            <a:r>
              <a:rPr lang="en-US" altLang="zh-CN" dirty="0" smtClean="0"/>
              <a:t> finding is about the pre-downloading failure. </a:t>
            </a:r>
          </a:p>
          <a:p>
            <a:r>
              <a:rPr lang="en-US" altLang="zh-CN" dirty="0" smtClean="0"/>
              <a:t>The 2-PB collaborative cache makes the pre-downloading failure ratio of Xuanfeng as low as 8.7%. </a:t>
            </a:r>
          </a:p>
          <a:p>
            <a:r>
              <a:rPr lang="en-US" altLang="zh-CN" dirty="0" smtClean="0"/>
              <a:t>In comparison, if we remove the</a:t>
            </a:r>
            <a:r>
              <a:rPr lang="en-US" altLang="zh-CN" baseline="0" dirty="0" smtClean="0"/>
              <a:t> cloud cache</a:t>
            </a:r>
            <a:r>
              <a:rPr lang="en-US" altLang="zh-CN" dirty="0" smtClean="0"/>
              <a:t>, the failure</a:t>
            </a:r>
            <a:r>
              <a:rPr lang="en-US" altLang="zh-CN" baseline="0" dirty="0" smtClean="0"/>
              <a:t> ratio will almost double</a:t>
            </a:r>
            <a:r>
              <a:rPr lang="en-US" altLang="zh-CN" dirty="0" smtClean="0"/>
              <a:t>. </a:t>
            </a:r>
          </a:p>
          <a:p>
            <a:endParaRPr lang="en-US" altLang="zh-CN" dirty="0" smtClean="0"/>
          </a:p>
          <a:p>
            <a:r>
              <a:rPr lang="en-US" altLang="zh-CN" dirty="0" smtClean="0"/>
              <a:t>For a certain file, high popularity generally</a:t>
            </a:r>
            <a:r>
              <a:rPr lang="en-US" altLang="zh-CN" baseline="0" dirty="0" smtClean="0"/>
              <a:t> implies low failure ratio, while ..</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28</a:t>
            </a:fld>
            <a:endParaRPr lang="zh-CN" altLang="en-US"/>
          </a:p>
        </p:txBody>
      </p:sp>
    </p:spTree>
    <p:extLst>
      <p:ext uri="{BB962C8B-B14F-4D97-AF65-F5344CB8AC3E}">
        <p14:creationId xmlns:p14="http://schemas.microsoft.com/office/powerpoint/2010/main" val="876085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a lack of collaborative</a:t>
            </a:r>
            <a:r>
              <a:rPr lang="en-US" altLang="zh-CN" baseline="0" dirty="0" smtClean="0"/>
              <a:t> cache</a:t>
            </a:r>
            <a:r>
              <a:rPr lang="en-US" altLang="zh-CN" dirty="0" smtClean="0"/>
              <a:t>, </a:t>
            </a:r>
            <a:r>
              <a:rPr lang="en-US" altLang="zh-CN" baseline="0" dirty="0" smtClean="0"/>
              <a:t>the pre-downloading failure ratio of </a:t>
            </a:r>
            <a:r>
              <a:rPr lang="en-US" altLang="zh-CN" dirty="0" smtClean="0"/>
              <a:t>smart APs</a:t>
            </a:r>
            <a:r>
              <a:rPr lang="en-US" altLang="zh-CN" baseline="0" dirty="0" smtClean="0"/>
              <a:t> is much higher than the Xuanfeng cloud. </a:t>
            </a:r>
          </a:p>
          <a:p>
            <a:r>
              <a:rPr lang="en-US" altLang="zh-CN" baseline="0" dirty="0" smtClean="0"/>
              <a:t>In particular,  nearly half of unpopular files cannot be successfully pre-downloaded. </a:t>
            </a:r>
          </a:p>
          <a:p>
            <a:r>
              <a:rPr lang="en-US" altLang="zh-CN" baseline="0" dirty="0" smtClean="0"/>
              <a:t>No that 36% …</a:t>
            </a:r>
          </a:p>
          <a:p>
            <a:endParaRPr lang="en-US" altLang="zh-CN" baseline="0" dirty="0" smtClean="0"/>
          </a:p>
          <a:p>
            <a:r>
              <a:rPr lang="en-US" altLang="zh-CN" baseline="0" dirty="0" smtClean="0"/>
              <a:t>So we get the 3</a:t>
            </a:r>
            <a:r>
              <a:rPr lang="en-US" altLang="zh-CN" baseline="30000" dirty="0" smtClean="0"/>
              <a:t>rd</a:t>
            </a:r>
            <a:r>
              <a:rPr lang="en-US" altLang="zh-CN" baseline="0" dirty="0" smtClean="0"/>
              <a:t> performance bottleneck of offline downloading, that is , ...</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29</a:t>
            </a:fld>
            <a:endParaRPr lang="zh-CN" altLang="en-US"/>
          </a:p>
        </p:txBody>
      </p:sp>
    </p:spTree>
    <p:extLst>
      <p:ext uri="{BB962C8B-B14F-4D97-AF65-F5344CB8AC3E}">
        <p14:creationId xmlns:p14="http://schemas.microsoft.com/office/powerpoint/2010/main" val="248207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Internet access across the world has become more ubiquitous in recent years. </a:t>
            </a:r>
          </a:p>
          <a:p>
            <a:r>
              <a:rPr lang="en-US" altLang="zh-CN" sz="1200" b="0" i="0" u="none" strike="noStrike" kern="1200" baseline="0" dirty="0" smtClean="0">
                <a:solidFill>
                  <a:schemeClr val="tx1"/>
                </a:solidFill>
                <a:latin typeface="+mn-lt"/>
                <a:ea typeface="+mn-ea"/>
                <a:cs typeface="+mn-cs"/>
              </a:rPr>
              <a:t>However, the digital divide still exists between the developed world and the developing world. </a:t>
            </a:r>
          </a:p>
          <a:p>
            <a:r>
              <a:rPr lang="en-US" altLang="zh-CN" sz="1200" b="0" i="0" u="none" strike="noStrike" kern="1200" baseline="0" dirty="0" smtClean="0">
                <a:solidFill>
                  <a:schemeClr val="tx1"/>
                </a:solidFill>
                <a:latin typeface="+mn-lt"/>
                <a:ea typeface="+mn-ea"/>
                <a:cs typeface="+mn-cs"/>
              </a:rPr>
              <a:t>Still worse, the digital divide lies in not only the penetration, but also the quality of network connections.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For example, in US the broadband access has been defined as higher than 25 Mbps in terms of download bandwidth, while in China, the broadband bandwidth usually lies between 4 and 10 Mbps, and it is quite unstable and limited.</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3</a:t>
            </a:fld>
            <a:endParaRPr lang="zh-CN" altLang="en-US"/>
          </a:p>
        </p:txBody>
      </p:sp>
    </p:spTree>
    <p:extLst>
      <p:ext uri="{BB962C8B-B14F-4D97-AF65-F5344CB8AC3E}">
        <p14:creationId xmlns:p14="http://schemas.microsoft.com/office/powerpoint/2010/main" val="108842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4</a:t>
            </a:r>
            <a:r>
              <a:rPr lang="en-US" altLang="zh-CN" baseline="30000" dirty="0" smtClean="0"/>
              <a:t>th</a:t>
            </a:r>
            <a:r>
              <a:rPr lang="en-US" altLang="zh-CN" baseline="0" dirty="0" smtClean="0"/>
              <a:t> finding is about the pre-downloading speed of smart APs. </a:t>
            </a:r>
          </a:p>
          <a:p>
            <a:r>
              <a:rPr lang="en-US" altLang="zh-CN" baseline="0" dirty="0" smtClean="0"/>
              <a:t>Interestingly, the median speed of Xuanfeng is lower than that of smart APs, while the average speed of Xuanfeng is higher. </a:t>
            </a:r>
          </a:p>
          <a:p>
            <a:endParaRPr lang="en-US" altLang="zh-CN" baseline="0" dirty="0" smtClean="0"/>
          </a:p>
          <a:p>
            <a:r>
              <a:rPr lang="en-US" altLang="zh-CN" baseline="0" dirty="0" smtClean="0"/>
              <a:t>To </a:t>
            </a:r>
            <a:r>
              <a:rPr lang="en-US" altLang="zh-CN" sz="1200" b="0" i="0" u="none" strike="noStrike" kern="1200" baseline="0" dirty="0" smtClean="0">
                <a:solidFill>
                  <a:schemeClr val="tx1"/>
                </a:solidFill>
                <a:latin typeface="+mn-lt"/>
                <a:ea typeface="+mn-ea"/>
                <a:cs typeface="+mn-cs"/>
              </a:rPr>
              <a:t>demystify this counter-intuitive phenomenon, we carefully examine the performance data of every task in the sampled workload.</a:t>
            </a:r>
          </a:p>
          <a:p>
            <a:r>
              <a:rPr lang="en-US" altLang="zh-CN" sz="1200" b="0" i="0" u="none" strike="noStrike" kern="1200" baseline="0" dirty="0" smtClean="0">
                <a:solidFill>
                  <a:schemeClr val="tx1"/>
                </a:solidFill>
                <a:latin typeface="+mn-lt"/>
                <a:ea typeface="+mn-ea"/>
                <a:cs typeface="+mn-cs"/>
              </a:rPr>
              <a:t>Surprisingly, we uncover the 4</a:t>
            </a:r>
            <a:r>
              <a:rPr lang="en-US" altLang="zh-CN" sz="1200" b="0" i="0" u="none" strike="noStrike" kern="1200" baseline="30000" dirty="0" smtClean="0">
                <a:solidFill>
                  <a:schemeClr val="tx1"/>
                </a:solidFill>
                <a:latin typeface="+mn-lt"/>
                <a:ea typeface="+mn-ea"/>
                <a:cs typeface="+mn-cs"/>
              </a:rPr>
              <a:t>th</a:t>
            </a:r>
            <a:r>
              <a:rPr lang="en-US" altLang="zh-CN" sz="1200" b="0" i="0" u="none" strike="noStrike" kern="1200" baseline="0" dirty="0" smtClean="0">
                <a:solidFill>
                  <a:schemeClr val="tx1"/>
                </a:solidFill>
                <a:latin typeface="+mn-lt"/>
                <a:ea typeface="+mn-ea"/>
                <a:cs typeface="+mn-cs"/>
              </a:rPr>
              <a:t> performance bottleneck of offline downloading: …</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30</a:t>
            </a:fld>
            <a:endParaRPr lang="zh-CN" altLang="en-US"/>
          </a:p>
        </p:txBody>
      </p:sp>
    </p:spTree>
    <p:extLst>
      <p:ext uri="{BB962C8B-B14F-4D97-AF65-F5344CB8AC3E}">
        <p14:creationId xmlns:p14="http://schemas.microsoft.com/office/powerpoint/2010/main" val="2933484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More in detail, among all the storage devices, USB flash drive is the slowest since it is unsuitable ... </a:t>
            </a:r>
          </a:p>
          <a:p>
            <a:r>
              <a:rPr lang="en-US" altLang="zh-CN" sz="1200" b="0" i="0" u="none" strike="noStrike" kern="1200" baseline="0" dirty="0" smtClean="0">
                <a:solidFill>
                  <a:schemeClr val="tx1"/>
                </a:solidFill>
                <a:latin typeface="+mn-lt"/>
                <a:ea typeface="+mn-ea"/>
                <a:cs typeface="+mn-cs"/>
              </a:rPr>
              <a:t>This is also reflected by the corresponding high </a:t>
            </a:r>
            <a:r>
              <a:rPr lang="en-US" altLang="zh-CN" sz="1200" b="0" i="0" u="none" strike="noStrike" kern="1200" baseline="0" dirty="0" err="1" smtClean="0">
                <a:solidFill>
                  <a:schemeClr val="tx1"/>
                </a:solidFill>
                <a:latin typeface="+mn-lt"/>
                <a:ea typeface="+mn-ea"/>
                <a:cs typeface="+mn-cs"/>
              </a:rPr>
              <a:t>iowait</a:t>
            </a:r>
            <a:r>
              <a:rPr lang="en-US" altLang="zh-CN" sz="1200" b="0" i="0" u="none" strike="noStrike" kern="1200" baseline="0" dirty="0" smtClean="0">
                <a:solidFill>
                  <a:schemeClr val="tx1"/>
                </a:solidFill>
                <a:latin typeface="+mn-lt"/>
                <a:ea typeface="+mn-ea"/>
                <a:cs typeface="+mn-cs"/>
              </a:rPr>
              <a:t> ratios.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In addition, among all the filesystems, NTFS is the worst because it is incompatible with the OpenWrt OS.</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31</a:t>
            </a:fld>
            <a:endParaRPr lang="zh-CN" altLang="en-US"/>
          </a:p>
        </p:txBody>
      </p:sp>
    </p:spTree>
    <p:extLst>
      <p:ext uri="{BB962C8B-B14F-4D97-AF65-F5344CB8AC3E}">
        <p14:creationId xmlns:p14="http://schemas.microsoft.com/office/powerpoint/2010/main" val="1301722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By summarizing all the performance merits and bottlenecks in a table, we can clearly</a:t>
            </a:r>
            <a:r>
              <a:rPr lang="en-US" altLang="zh-CN" baseline="0" dirty="0" smtClean="0"/>
              <a:t> notice that ..</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32</a:t>
            </a:fld>
            <a:endParaRPr lang="zh-CN" altLang="en-US"/>
          </a:p>
        </p:txBody>
      </p:sp>
    </p:spTree>
    <p:extLst>
      <p:ext uri="{BB962C8B-B14F-4D97-AF65-F5344CB8AC3E}">
        <p14:creationId xmlns:p14="http://schemas.microsoft.com/office/powerpoint/2010/main" val="1152106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Guided by the above findings, we are able</a:t>
            </a:r>
            <a:r>
              <a:rPr lang="en-US" altLang="zh-CN" baseline="0" dirty="0" smtClean="0"/>
              <a:t> to optimize the performance of offline downloading</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33</a:t>
            </a:fld>
            <a:endParaRPr lang="zh-CN" altLang="en-US"/>
          </a:p>
        </p:txBody>
      </p:sp>
    </p:spTree>
    <p:extLst>
      <p:ext uri="{BB962C8B-B14F-4D97-AF65-F5344CB8AC3E}">
        <p14:creationId xmlns:p14="http://schemas.microsoft.com/office/powerpoint/2010/main" val="183353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method is to develop the</a:t>
            </a:r>
            <a:r>
              <a:rPr lang="en-US" altLang="zh-CN" baseline="0" dirty="0" smtClean="0"/>
              <a:t> Offline Downloading Redirector middleware to help ..</a:t>
            </a:r>
            <a:r>
              <a:rPr lang="en-US" altLang="zh-CN" dirty="0" smtClean="0"/>
              <a:t>. </a:t>
            </a:r>
          </a:p>
          <a:p>
            <a:endParaRPr lang="en-US" altLang="zh-CN" dirty="0" smtClean="0"/>
          </a:p>
          <a:p>
            <a:r>
              <a:rPr lang="en-US" altLang="zh-CN" dirty="0" smtClean="0"/>
              <a:t>Our primary goal is ...</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34</a:t>
            </a:fld>
            <a:endParaRPr lang="zh-CN" altLang="en-US"/>
          </a:p>
        </p:txBody>
      </p:sp>
    </p:spTree>
    <p:extLst>
      <p:ext uri="{BB962C8B-B14F-4D97-AF65-F5344CB8AC3E}">
        <p14:creationId xmlns:p14="http://schemas.microsoft.com/office/powerpoint/2010/main" val="1652078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ODR is presented as a public web service to users available at this link.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First, the user needs to input the download URL and the access bandwidth. </a:t>
            </a:r>
          </a:p>
          <a:p>
            <a:r>
              <a:rPr lang="en-US" altLang="zh-CN" sz="1200" b="0" i="0" u="none" strike="noStrike" kern="1200" baseline="0" dirty="0" smtClean="0">
                <a:solidFill>
                  <a:schemeClr val="tx1"/>
                </a:solidFill>
                <a:latin typeface="+mn-lt"/>
                <a:ea typeface="+mn-ea"/>
                <a:cs typeface="+mn-cs"/>
              </a:rPr>
              <a:t>Then, ODR will report the impact factors, </a:t>
            </a:r>
            <a:r>
              <a:rPr lang="en-US" altLang="zh-CN" sz="1200" b="0" i="0" u="none" strike="noStrike" kern="1200" baseline="0" dirty="0" smtClean="0">
                <a:solidFill>
                  <a:schemeClr val="tx1"/>
                </a:solidFill>
                <a:latin typeface="+mn-lt"/>
                <a:ea typeface="+mn-ea"/>
                <a:cs typeface="+mn-cs"/>
              </a:rPr>
              <a:t>and suggest the </a:t>
            </a:r>
            <a:r>
              <a:rPr lang="en-US" altLang="zh-CN" sz="1200" b="0" i="0" u="none" strike="noStrike" kern="1200" baseline="0" dirty="0" smtClean="0">
                <a:solidFill>
                  <a:schemeClr val="tx1"/>
                </a:solidFill>
                <a:latin typeface="+mn-lt"/>
                <a:ea typeface="+mn-ea"/>
                <a:cs typeface="+mn-cs"/>
              </a:rPr>
              <a:t>expected fetching </a:t>
            </a:r>
            <a:r>
              <a:rPr lang="en-US" altLang="zh-CN" sz="1200" b="0" i="0" u="none" strike="noStrike" kern="1200" baseline="0" dirty="0" smtClean="0">
                <a:solidFill>
                  <a:schemeClr val="tx1"/>
                </a:solidFill>
                <a:latin typeface="+mn-lt"/>
                <a:ea typeface="+mn-ea"/>
                <a:cs typeface="+mn-cs"/>
              </a:rPr>
              <a:t>speed and </a:t>
            </a:r>
            <a:r>
              <a:rPr lang="en-US" altLang="zh-CN" sz="1200" b="0" i="0" u="none" strike="noStrike" kern="1200" baseline="0" dirty="0" smtClean="0">
                <a:solidFill>
                  <a:schemeClr val="tx1"/>
                </a:solidFill>
                <a:latin typeface="+mn-lt"/>
                <a:ea typeface="+mn-ea"/>
                <a:cs typeface="+mn-cs"/>
              </a:rPr>
              <a:t>best downloading method</a:t>
            </a:r>
            <a:r>
              <a:rPr lang="en-US" altLang="zh-CN" sz="1200" b="0" i="0" u="none" strike="noStrike" kern="1200" baseline="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35</a:t>
            </a:fld>
            <a:endParaRPr lang="zh-CN" altLang="en-US"/>
          </a:p>
        </p:txBody>
      </p:sp>
    </p:spTree>
    <p:extLst>
      <p:ext uri="{BB962C8B-B14F-4D97-AF65-F5344CB8AC3E}">
        <p14:creationId xmlns:p14="http://schemas.microsoft.com/office/powerpoint/2010/main" val="3217246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At the</a:t>
            </a:r>
            <a:r>
              <a:rPr lang="en-US" altLang="zh-CN" baseline="0" dirty="0" smtClean="0"/>
              <a:t> moment, we have designed and implemented ODR based on a series of heuristic rules extracted from our measurement findings.</a:t>
            </a:r>
            <a:endParaRPr lang="en-US" altLang="zh-CN" dirty="0" smtClean="0"/>
          </a:p>
          <a:p>
            <a:endParaRPr lang="en-US" altLang="zh-CN" dirty="0" smtClean="0"/>
          </a:p>
          <a:p>
            <a:r>
              <a:rPr lang="en-US" altLang="zh-CN" dirty="0" smtClean="0"/>
              <a:t>We are glad</a:t>
            </a:r>
            <a:r>
              <a:rPr lang="en-US" altLang="zh-CN" baseline="0" dirty="0" smtClean="0"/>
              <a:t> to observe that </a:t>
            </a:r>
            <a:r>
              <a:rPr lang="en-US" altLang="zh-CN" dirty="0" smtClean="0"/>
              <a:t>Even …</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36</a:t>
            </a:fld>
            <a:endParaRPr lang="zh-CN" altLang="en-US"/>
          </a:p>
        </p:txBody>
      </p:sp>
    </p:spTree>
    <p:extLst>
      <p:ext uri="{BB962C8B-B14F-4D97-AF65-F5344CB8AC3E}">
        <p14:creationId xmlns:p14="http://schemas.microsoft.com/office/powerpoint/2010/main" val="3450671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summary, our</a:t>
            </a:r>
            <a:r>
              <a:rPr lang="en-US" altLang="zh-CN" baseline="0" dirty="0" smtClean="0"/>
              <a:t> work introduces ..</a:t>
            </a:r>
            <a:r>
              <a:rPr lang="en-US" altLang="zh-CN" dirty="0" smtClean="0"/>
              <a:t>. </a:t>
            </a:r>
          </a:p>
          <a:p>
            <a:r>
              <a:rPr lang="en-US" altLang="zh-CN" dirty="0" smtClean="0"/>
              <a:t>We point out … and present … In particular, we find that …</a:t>
            </a:r>
          </a:p>
          <a:p>
            <a:r>
              <a:rPr lang="en-US" altLang="zh-CN" dirty="0" smtClean="0"/>
              <a:t>Thus, we develop </a:t>
            </a:r>
            <a:r>
              <a:rPr lang="en-US" altLang="zh-CN" dirty="0" smtClean="0"/>
              <a:t>…</a:t>
            </a:r>
          </a:p>
          <a:p>
            <a:endParaRPr lang="en-US" altLang="zh-CN" dirty="0" smtClean="0"/>
          </a:p>
          <a:p>
            <a:r>
              <a:rPr lang="en-US" altLang="zh-CN" dirty="0" smtClean="0"/>
              <a:t>Finally,</a:t>
            </a:r>
            <a:r>
              <a:rPr lang="en-US" altLang="zh-CN" baseline="0" dirty="0" smtClean="0"/>
              <a:t> </a:t>
            </a:r>
            <a:endParaRPr lang="en-US" altLang="zh-CN" dirty="0" smtClean="0"/>
          </a:p>
        </p:txBody>
      </p:sp>
      <p:sp>
        <p:nvSpPr>
          <p:cNvPr id="4" name="灯片编号占位符 3"/>
          <p:cNvSpPr>
            <a:spLocks noGrp="1"/>
          </p:cNvSpPr>
          <p:nvPr>
            <p:ph type="sldNum" sz="quarter" idx="10"/>
          </p:nvPr>
        </p:nvSpPr>
        <p:spPr/>
        <p:txBody>
          <a:bodyPr/>
          <a:lstStyle/>
          <a:p>
            <a:fld id="{55FE163F-AFFD-4F9F-AD14-87E57B6BB913}" type="slidenum">
              <a:rPr lang="zh-CN" altLang="en-US" smtClean="0"/>
              <a:t>37</a:t>
            </a:fld>
            <a:endParaRPr lang="zh-CN" altLang="en-US"/>
          </a:p>
        </p:txBody>
      </p:sp>
    </p:spTree>
    <p:extLst>
      <p:ext uri="{BB962C8B-B14F-4D97-AF65-F5344CB8AC3E}">
        <p14:creationId xmlns:p14="http://schemas.microsoft.com/office/powerpoint/2010/main" val="2988455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summary, our</a:t>
            </a:r>
            <a:r>
              <a:rPr lang="en-US" altLang="zh-CN" baseline="0" dirty="0" smtClean="0"/>
              <a:t> work introduces ..</a:t>
            </a:r>
            <a:r>
              <a:rPr lang="en-US" altLang="zh-CN" dirty="0" smtClean="0"/>
              <a:t>. </a:t>
            </a:r>
          </a:p>
          <a:p>
            <a:r>
              <a:rPr lang="en-US" altLang="zh-CN" dirty="0" smtClean="0"/>
              <a:t>We point out … and present … In particular, we find that …</a:t>
            </a:r>
          </a:p>
          <a:p>
            <a:r>
              <a:rPr lang="en-US" altLang="zh-CN" dirty="0" smtClean="0"/>
              <a:t>Thus, we develop …</a:t>
            </a:r>
          </a:p>
          <a:p>
            <a:endParaRPr lang="en-US" altLang="zh-CN" dirty="0" smtClean="0"/>
          </a:p>
          <a:p>
            <a:r>
              <a:rPr lang="en-US" altLang="zh-CN" dirty="0" smtClean="0"/>
              <a:t>Thank </a:t>
            </a:r>
            <a:r>
              <a:rPr lang="en-US" altLang="zh-CN" baseline="0" dirty="0" smtClean="0"/>
              <a:t>you for your attention!</a:t>
            </a:r>
            <a:endParaRPr lang="zh-CN" altLang="en-US" dirty="0"/>
          </a:p>
        </p:txBody>
      </p:sp>
      <p:sp>
        <p:nvSpPr>
          <p:cNvPr id="4" name="灯片编号占位符 3"/>
          <p:cNvSpPr>
            <a:spLocks noGrp="1"/>
          </p:cNvSpPr>
          <p:nvPr>
            <p:ph type="sldNum" sz="quarter" idx="10"/>
          </p:nvPr>
        </p:nvSpPr>
        <p:spPr/>
        <p:txBody>
          <a:bodyPr/>
          <a:lstStyle/>
          <a:p>
            <a:fld id="{55FE163F-AFFD-4F9F-AD14-87E57B6BB913}" type="slidenum">
              <a:rPr lang="zh-CN" altLang="en-US" smtClean="0"/>
              <a:t>38</a:t>
            </a:fld>
            <a:endParaRPr lang="zh-CN" altLang="en-US"/>
          </a:p>
        </p:txBody>
      </p:sp>
    </p:spTree>
    <p:extLst>
      <p:ext uri="{BB962C8B-B14F-4D97-AF65-F5344CB8AC3E}">
        <p14:creationId xmlns:p14="http://schemas.microsoft.com/office/powerpoint/2010/main" val="1233521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E163F-AFFD-4F9F-AD14-87E57B6BB913}" type="slidenum">
              <a:rPr lang="zh-CN" altLang="en-US" smtClean="0"/>
              <a:t>40</a:t>
            </a:fld>
            <a:endParaRPr lang="zh-CN" altLang="en-US"/>
          </a:p>
        </p:txBody>
      </p:sp>
    </p:spTree>
    <p:extLst>
      <p:ext uri="{BB962C8B-B14F-4D97-AF65-F5344CB8AC3E}">
        <p14:creationId xmlns:p14="http://schemas.microsoft.com/office/powerpoint/2010/main" val="172969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This digital divide prevents many users in developing countries from accessing the full wealth of today’s Internet, especially those large files (e.g., HD videos, large software, and big data) which require high-quality network connections to download!</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Researchers have studied various approaches to making the Internet more accessible, performant, and affordable, such as DTN, delay-tolerant networking.</a:t>
            </a:r>
          </a:p>
          <a:p>
            <a:r>
              <a:rPr lang="en-US" altLang="zh-CN" sz="1200" b="0" i="0" u="none" strike="noStrike" kern="1200" baseline="0" dirty="0" smtClean="0">
                <a:solidFill>
                  <a:schemeClr val="tx1"/>
                </a:solidFill>
                <a:latin typeface="+mn-lt"/>
                <a:ea typeface="+mn-ea"/>
                <a:cs typeface="+mn-cs"/>
              </a:rPr>
              <a:t>Nevertheless, to date these technologies have not been widely deployed or evaluated in practice.</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4</a:t>
            </a:fld>
            <a:endParaRPr lang="zh-CN" altLang="en-US"/>
          </a:p>
        </p:txBody>
      </p:sp>
    </p:spTree>
    <p:extLst>
      <p:ext uri="{BB962C8B-B14F-4D97-AF65-F5344CB8AC3E}">
        <p14:creationId xmlns:p14="http://schemas.microsoft.com/office/powerpoint/2010/main" val="3205332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E163F-AFFD-4F9F-AD14-87E57B6BB913}" type="slidenum">
              <a:rPr lang="zh-CN" altLang="en-US" smtClean="0"/>
              <a:t>41</a:t>
            </a:fld>
            <a:endParaRPr lang="zh-CN" altLang="en-US"/>
          </a:p>
        </p:txBody>
      </p:sp>
    </p:spTree>
    <p:extLst>
      <p:ext uri="{BB962C8B-B14F-4D97-AF65-F5344CB8AC3E}">
        <p14:creationId xmlns:p14="http://schemas.microsoft.com/office/powerpoint/2010/main" val="2745787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E163F-AFFD-4F9F-AD14-87E57B6BB913}" type="slidenum">
              <a:rPr lang="zh-CN" altLang="en-US" smtClean="0"/>
              <a:t>42</a:t>
            </a:fld>
            <a:endParaRPr lang="zh-CN" altLang="en-US"/>
          </a:p>
        </p:txBody>
      </p:sp>
    </p:spTree>
    <p:extLst>
      <p:ext uri="{BB962C8B-B14F-4D97-AF65-F5344CB8AC3E}">
        <p14:creationId xmlns:p14="http://schemas.microsoft.com/office/powerpoint/2010/main" val="801389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E163F-AFFD-4F9F-AD14-87E57B6BB913}" type="slidenum">
              <a:rPr lang="zh-CN" altLang="en-US" smtClean="0"/>
              <a:t>43</a:t>
            </a:fld>
            <a:endParaRPr lang="zh-CN" altLang="en-US"/>
          </a:p>
        </p:txBody>
      </p:sp>
    </p:spTree>
    <p:extLst>
      <p:ext uri="{BB962C8B-B14F-4D97-AF65-F5344CB8AC3E}">
        <p14:creationId xmlns:p14="http://schemas.microsoft.com/office/powerpoint/2010/main" val="41679277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E163F-AFFD-4F9F-AD14-87E57B6BB913}" type="slidenum">
              <a:rPr lang="zh-CN" altLang="en-US" smtClean="0"/>
              <a:t>44</a:t>
            </a:fld>
            <a:endParaRPr lang="zh-CN" altLang="en-US"/>
          </a:p>
        </p:txBody>
      </p:sp>
    </p:spTree>
    <p:extLst>
      <p:ext uri="{BB962C8B-B14F-4D97-AF65-F5344CB8AC3E}">
        <p14:creationId xmlns:p14="http://schemas.microsoft.com/office/powerpoint/2010/main" val="6044584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FE163F-AFFD-4F9F-AD14-87E57B6BB913}" type="slidenum">
              <a:rPr lang="zh-CN" altLang="en-US" smtClean="0"/>
              <a:t>45</a:t>
            </a:fld>
            <a:endParaRPr lang="zh-CN" altLang="en-US"/>
          </a:p>
        </p:txBody>
      </p:sp>
    </p:spTree>
    <p:extLst>
      <p:ext uri="{BB962C8B-B14F-4D97-AF65-F5344CB8AC3E}">
        <p14:creationId xmlns:p14="http://schemas.microsoft.com/office/powerpoint/2010/main" val="1150099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Modern China exemplifies both the promise and challenges of increasing Internet penetration. </a:t>
            </a:r>
          </a:p>
          <a:p>
            <a:r>
              <a:rPr lang="en-US" altLang="zh-CN" sz="1200" b="0" i="0" u="none" strike="noStrike" kern="1200" baseline="0" dirty="0" smtClean="0">
                <a:solidFill>
                  <a:schemeClr val="tx1"/>
                </a:solidFill>
                <a:latin typeface="+mn-lt"/>
                <a:ea typeface="+mn-ea"/>
                <a:cs typeface="+mn-cs"/>
              </a:rPr>
              <a:t>In the last ten years, 46% of China’s population has come online, and China is now home to world-class Internet companies like Tencent, Baidu, Alibaba, and Sina Weibo.</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5</a:t>
            </a:fld>
            <a:endParaRPr lang="zh-CN" altLang="en-US"/>
          </a:p>
        </p:txBody>
      </p:sp>
    </p:spTree>
    <p:extLst>
      <p:ext uri="{BB962C8B-B14F-4D97-AF65-F5344CB8AC3E}">
        <p14:creationId xmlns:p14="http://schemas.microsoft.com/office/powerpoint/2010/main" val="110517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However, the majority (over 72%) of China’s Internet users have low-quality connections, </a:t>
            </a:r>
          </a:p>
          <a:p>
            <a:r>
              <a:rPr lang="en-US" altLang="zh-CN" sz="1200" b="0" i="0" u="none" strike="noStrike" kern="1200" baseline="0" dirty="0" smtClean="0">
                <a:solidFill>
                  <a:schemeClr val="tx1"/>
                </a:solidFill>
                <a:latin typeface="+mn-lt"/>
                <a:ea typeface="+mn-ea"/>
                <a:cs typeface="+mn-cs"/>
              </a:rPr>
              <a:t>due to low access bandwidth, unreliable/unstable data connection, ISP barrier, and other reasons.</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6</a:t>
            </a:fld>
            <a:endParaRPr lang="zh-CN" altLang="en-US"/>
          </a:p>
        </p:txBody>
      </p:sp>
    </p:spTree>
    <p:extLst>
      <p:ext uri="{BB962C8B-B14F-4D97-AF65-F5344CB8AC3E}">
        <p14:creationId xmlns:p14="http://schemas.microsoft.com/office/powerpoint/2010/main" val="881541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To deal with the problems caused by low-quality Internet connections, numerous China’s users have resorted to technologies that allow for “offline downloading” of large files.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Specifically, when a user wants to acquire a file, she first requests a proxy to pre-download the file on her behalf. The request is typically an HTTP/FTP/P2P link. </a:t>
            </a:r>
          </a:p>
          <a:p>
            <a:r>
              <a:rPr lang="en-US" altLang="zh-CN" sz="1200" b="0" i="0" u="none" strike="noStrike" kern="1200" baseline="0" dirty="0" smtClean="0">
                <a:solidFill>
                  <a:schemeClr val="tx1"/>
                </a:solidFill>
                <a:latin typeface="+mn-lt"/>
                <a:ea typeface="+mn-ea"/>
                <a:cs typeface="+mn-cs"/>
              </a:rPr>
              <a:t>The proxy may have access to faster, cheaper, or more reliable connectivity, so it is better suited to downloading the file from the Internet. </a:t>
            </a:r>
          </a:p>
          <a:p>
            <a:r>
              <a:rPr lang="en-US" altLang="zh-CN" sz="1200" b="0" i="0" u="none" strike="noStrike" kern="1200" baseline="0" dirty="0" smtClean="0">
                <a:solidFill>
                  <a:schemeClr val="tx1"/>
                </a:solidFill>
                <a:latin typeface="+mn-lt"/>
                <a:ea typeface="+mn-ea"/>
                <a:cs typeface="+mn-cs"/>
              </a:rPr>
              <a:t>The, the user can fetch the file from the proxy at a later point in time, when local network conditions are conducive to the task.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During the whole process, the user is free to be offline in most time --- this is why we call this technique as “offline downloading”.</a:t>
            </a:r>
            <a:endParaRPr lang="zh-CN" altLang="en-US" dirty="0"/>
          </a:p>
        </p:txBody>
      </p:sp>
      <p:sp>
        <p:nvSpPr>
          <p:cNvPr id="4" name="灯片编号占位符 3"/>
          <p:cNvSpPr>
            <a:spLocks noGrp="1"/>
          </p:cNvSpPr>
          <p:nvPr>
            <p:ph type="sldNum" sz="quarter" idx="10"/>
          </p:nvPr>
        </p:nvSpPr>
        <p:spPr/>
        <p:txBody>
          <a:bodyPr/>
          <a:lstStyle/>
          <a:p>
            <a:fld id="{63335F35-90B5-40B7-99D0-C87DD734519A}" type="slidenum">
              <a:rPr lang="zh-CN" altLang="en-US" smtClean="0"/>
              <a:t>7</a:t>
            </a:fld>
            <a:endParaRPr lang="zh-CN" altLang="en-US"/>
          </a:p>
        </p:txBody>
      </p:sp>
    </p:spTree>
    <p:extLst>
      <p:ext uri="{BB962C8B-B14F-4D97-AF65-F5344CB8AC3E}">
        <p14:creationId xmlns:p14="http://schemas.microsoft.com/office/powerpoint/2010/main" val="674730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In this paper, we examine </a:t>
            </a:r>
            <a:r>
              <a:rPr lang="en-US" altLang="zh-CN" sz="1200" b="0" i="0" u="none" strike="noStrike" kern="1200" baseline="0" dirty="0" smtClean="0">
                <a:solidFill>
                  <a:schemeClr val="tx1"/>
                </a:solidFill>
                <a:latin typeface="+mn-lt"/>
                <a:ea typeface="+mn-ea"/>
                <a:cs typeface="+mn-cs"/>
              </a:rPr>
              <a:t>two typical </a:t>
            </a:r>
            <a:r>
              <a:rPr lang="en-US" altLang="zh-CN" sz="1200" b="0" i="0" u="none" strike="noStrike" kern="1200" baseline="0" dirty="0" smtClean="0">
                <a:solidFill>
                  <a:schemeClr val="tx1"/>
                </a:solidFill>
                <a:latin typeface="+mn-lt"/>
                <a:ea typeface="+mn-ea"/>
                <a:cs typeface="+mn-cs"/>
              </a:rPr>
              <a:t>implementations of offline downloading that are extremely popular in China.</a:t>
            </a:r>
            <a:r>
              <a:rPr lang="zh-CN" altLang="en-US" sz="1200" b="0" i="0" u="none" strike="noStrike" kern="1200" baseline="0" dirty="0" smtClean="0">
                <a:solidFill>
                  <a:schemeClr val="tx1"/>
                </a:solidFill>
                <a:latin typeface="+mn-lt"/>
                <a:ea typeface="+mn-ea"/>
                <a:cs typeface="+mn-cs"/>
              </a:rPr>
              <a:t> </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First is the cloud-based approach that leverages a geo-distributed, massive cloud storage pool as the proxy. </a:t>
            </a:r>
          </a:p>
          <a:p>
            <a:r>
              <a:rPr lang="en-US" altLang="zh-CN" sz="1200" b="0" i="0" u="none" strike="noStrike" kern="1200" baseline="0" dirty="0" smtClean="0">
                <a:solidFill>
                  <a:schemeClr val="tx1"/>
                </a:solidFill>
                <a:latin typeface="+mn-lt"/>
                <a:ea typeface="+mn-ea"/>
                <a:cs typeface="+mn-cs"/>
              </a:rPr>
              <a:t>It usually caches petabytes of files in a datacenter that is within or directly peered with the requesting user’s ISP.</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This approach is adopted by Tencent Xuanfeng, </a:t>
            </a:r>
            <a:r>
              <a:rPr lang="en-US" altLang="zh-CN" sz="1200" b="0" i="0" u="none" strike="noStrike" kern="1200" baseline="0" dirty="0" smtClean="0">
                <a:solidFill>
                  <a:schemeClr val="tx1"/>
                </a:solidFill>
                <a:latin typeface="+mn-lt"/>
                <a:ea typeface="+mn-ea"/>
                <a:cs typeface="+mn-cs"/>
              </a:rPr>
              <a:t>Xunlei, and Baidu CloudDisk.</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63335F35-90B5-40B7-99D0-C87DD734519A}" type="slidenum">
              <a:rPr lang="zh-CN" altLang="en-US" smtClean="0"/>
              <a:t>8</a:t>
            </a:fld>
            <a:endParaRPr lang="zh-CN" altLang="en-US"/>
          </a:p>
        </p:txBody>
      </p:sp>
    </p:spTree>
    <p:extLst>
      <p:ext uri="{BB962C8B-B14F-4D97-AF65-F5344CB8AC3E}">
        <p14:creationId xmlns:p14="http://schemas.microsoft.com/office/powerpoint/2010/main" val="789389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Second is the</a:t>
            </a:r>
            <a:r>
              <a:rPr lang="en-US" altLang="zh-CN" baseline="0" dirty="0" smtClean="0"/>
              <a:t> smart AP-based approach that r</a:t>
            </a:r>
            <a:r>
              <a:rPr lang="en-US" altLang="zh-CN" sz="1200" b="0" i="0" u="none" strike="noStrike" kern="1200" baseline="0" dirty="0" smtClean="0">
                <a:solidFill>
                  <a:schemeClr val="tx1"/>
                </a:solidFill>
                <a:latin typeface="+mn-lt"/>
                <a:ea typeface="+mn-ea"/>
                <a:cs typeface="+mn-cs"/>
              </a:rPr>
              <a:t>elies on a local smart WiFi home router as the proxy.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It caches data in an embedded or connected storage device (e.g., an SD card, a USB flash drive, or a hard disk drive).</a:t>
            </a:r>
            <a:endParaRPr lang="zh-CN" altLang="en-US" dirty="0" smtClean="0"/>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most popular smart APs include </a:t>
            </a:r>
            <a:r>
              <a:rPr lang="en-US" altLang="zh-CN" sz="1200" b="0" i="0" u="none" strike="noStrike" kern="1200" baseline="0" dirty="0" err="1" smtClean="0">
                <a:solidFill>
                  <a:schemeClr val="tx1"/>
                </a:solidFill>
                <a:latin typeface="+mn-lt"/>
                <a:ea typeface="+mn-ea"/>
                <a:cs typeface="+mn-cs"/>
              </a:rPr>
              <a:t>HiWiFi</a:t>
            </a:r>
            <a:r>
              <a:rPr lang="en-US" altLang="zh-CN"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MiWiFi</a:t>
            </a:r>
            <a:r>
              <a:rPr lang="en-US" altLang="zh-CN"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Newifi</a:t>
            </a:r>
            <a:r>
              <a:rPr lang="en-US" altLang="zh-CN" sz="1200" b="0" i="0" u="none" strike="noStrike" kern="1200" baseline="0" dirty="0" smtClean="0">
                <a:solidFill>
                  <a:schemeClr val="tx1"/>
                </a:solidFill>
                <a:latin typeface="+mn-lt"/>
                <a:ea typeface="+mn-ea"/>
                <a:cs typeface="+mn-cs"/>
              </a:rPr>
              <a:t>, and so forth.</a:t>
            </a:r>
          </a:p>
        </p:txBody>
      </p:sp>
      <p:sp>
        <p:nvSpPr>
          <p:cNvPr id="4" name="灯片编号占位符 3"/>
          <p:cNvSpPr>
            <a:spLocks noGrp="1"/>
          </p:cNvSpPr>
          <p:nvPr>
            <p:ph type="sldNum" sz="quarter" idx="10"/>
          </p:nvPr>
        </p:nvSpPr>
        <p:spPr/>
        <p:txBody>
          <a:bodyPr/>
          <a:lstStyle/>
          <a:p>
            <a:fld id="{63335F35-90B5-40B7-99D0-C87DD734519A}" type="slidenum">
              <a:rPr lang="zh-CN" altLang="en-US" smtClean="0"/>
              <a:t>9</a:t>
            </a:fld>
            <a:endParaRPr lang="zh-CN" altLang="en-US"/>
          </a:p>
        </p:txBody>
      </p:sp>
    </p:spTree>
    <p:extLst>
      <p:ext uri="{BB962C8B-B14F-4D97-AF65-F5344CB8AC3E}">
        <p14:creationId xmlns:p14="http://schemas.microsoft.com/office/powerpoint/2010/main" val="7072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072E20D5-4620-4A40-80E8-B4260C23C5CD}" type="datetime1">
              <a:rPr lang="zh-CN" altLang="en-US" smtClean="0"/>
              <a:t>2015/10/29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3CE5A3-3300-4D41-99A4-0032E3512D03}" type="slidenum">
              <a:rPr lang="zh-CN" altLang="en-US" smtClean="0"/>
              <a:t>‹#›</a:t>
            </a:fld>
            <a:endParaRPr lang="zh-CN" altLang="en-US"/>
          </a:p>
        </p:txBody>
      </p:sp>
    </p:spTree>
    <p:extLst>
      <p:ext uri="{BB962C8B-B14F-4D97-AF65-F5344CB8AC3E}">
        <p14:creationId xmlns:p14="http://schemas.microsoft.com/office/powerpoint/2010/main" val="25718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614A48B-366B-4BC4-B88A-D033A0F04B1D}" type="datetime1">
              <a:rPr lang="zh-CN" altLang="en-US" smtClean="0"/>
              <a:t>2015/10/29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3CE5A3-3300-4D41-99A4-0032E3512D03}" type="slidenum">
              <a:rPr lang="zh-CN" altLang="en-US" smtClean="0"/>
              <a:t>‹#›</a:t>
            </a:fld>
            <a:endParaRPr lang="zh-CN" altLang="en-US"/>
          </a:p>
        </p:txBody>
      </p:sp>
    </p:spTree>
    <p:extLst>
      <p:ext uri="{BB962C8B-B14F-4D97-AF65-F5344CB8AC3E}">
        <p14:creationId xmlns:p14="http://schemas.microsoft.com/office/powerpoint/2010/main" val="244678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F7FE289-4114-4445-90E8-C53C8B231B7E}" type="datetime1">
              <a:rPr lang="zh-CN" altLang="en-US" smtClean="0"/>
              <a:t>2015/10/29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3CE5A3-3300-4D41-99A4-0032E3512D03}" type="slidenum">
              <a:rPr lang="zh-CN" altLang="en-US" smtClean="0"/>
              <a:t>‹#›</a:t>
            </a:fld>
            <a:endParaRPr lang="zh-CN" altLang="en-US"/>
          </a:p>
        </p:txBody>
      </p:sp>
    </p:spTree>
    <p:extLst>
      <p:ext uri="{BB962C8B-B14F-4D97-AF65-F5344CB8AC3E}">
        <p14:creationId xmlns:p14="http://schemas.microsoft.com/office/powerpoint/2010/main" val="1013141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E07005B-239E-4915-BA4F-10315EB5B8E1}" type="datetime1">
              <a:rPr lang="zh-CN" altLang="en-US" smtClean="0">
                <a:solidFill>
                  <a:prstClr val="black">
                    <a:tint val="75000"/>
                  </a:prstClr>
                </a:solidFill>
              </a:rPr>
              <a:pPr/>
              <a:t>2015/10/29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46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882133-F119-4B8D-98C2-A3541B72D64B}" type="datetime1">
              <a:rPr lang="zh-CN" altLang="en-US" smtClean="0">
                <a:solidFill>
                  <a:prstClr val="black">
                    <a:tint val="75000"/>
                  </a:prstClr>
                </a:solidFill>
              </a:rPr>
              <a:pPr/>
              <a:t>2015/10/29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9052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BA400A8-7C7D-480C-A64C-2D5BFAA182BC}" type="datetime1">
              <a:rPr lang="zh-CN" altLang="en-US" smtClean="0">
                <a:solidFill>
                  <a:prstClr val="black">
                    <a:tint val="75000"/>
                  </a:prstClr>
                </a:solidFill>
              </a:rPr>
              <a:pPr/>
              <a:t>2015/10/29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0317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F4B3228-43E0-4B3E-B656-2001544B37A5}" type="datetime1">
              <a:rPr lang="zh-CN" altLang="en-US" smtClean="0">
                <a:solidFill>
                  <a:prstClr val="black">
                    <a:tint val="75000"/>
                  </a:prstClr>
                </a:solidFill>
              </a:rPr>
              <a:pPr/>
              <a:t>2015/10/29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47951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0640342-51FD-4EBC-8B09-90F41A9E9C5B}" type="datetime1">
              <a:rPr lang="zh-CN" altLang="en-US" smtClean="0">
                <a:solidFill>
                  <a:prstClr val="black">
                    <a:tint val="75000"/>
                  </a:prstClr>
                </a:solidFill>
              </a:rPr>
              <a:pPr/>
              <a:t>2015/10/29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0626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690E6D9-89B3-442C-8189-2841680129DC}" type="datetime1">
              <a:rPr lang="zh-CN" altLang="en-US" smtClean="0">
                <a:solidFill>
                  <a:prstClr val="black">
                    <a:tint val="75000"/>
                  </a:prstClr>
                </a:solidFill>
              </a:rPr>
              <a:pPr/>
              <a:t>2015/10/29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6481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A6B8D8-ACCC-4327-A3E1-B2CC7B37F062}" type="datetime1">
              <a:rPr lang="zh-CN" altLang="en-US" smtClean="0">
                <a:solidFill>
                  <a:prstClr val="black">
                    <a:tint val="75000"/>
                  </a:prstClr>
                </a:solidFill>
              </a:rPr>
              <a:pPr/>
              <a:t>2015/10/29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4448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E1BAC9F-C22C-4A7D-B2B1-194D3CECDA7F}" type="datetime1">
              <a:rPr lang="zh-CN" altLang="en-US" smtClean="0">
                <a:solidFill>
                  <a:prstClr val="black">
                    <a:tint val="75000"/>
                  </a:prstClr>
                </a:solidFill>
              </a:rPr>
              <a:pPr/>
              <a:t>2015/10/29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707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7799DF4-E555-4D91-A8CB-3CC7738DA90F}" type="datetime1">
              <a:rPr lang="zh-CN" altLang="en-US" smtClean="0"/>
              <a:t>2015/10/29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3CE5A3-3300-4D41-99A4-0032E3512D03}" type="slidenum">
              <a:rPr lang="zh-CN" altLang="en-US" smtClean="0"/>
              <a:t>‹#›</a:t>
            </a:fld>
            <a:endParaRPr lang="zh-CN" altLang="en-US"/>
          </a:p>
        </p:txBody>
      </p:sp>
    </p:spTree>
    <p:extLst>
      <p:ext uri="{BB962C8B-B14F-4D97-AF65-F5344CB8AC3E}">
        <p14:creationId xmlns:p14="http://schemas.microsoft.com/office/powerpoint/2010/main" val="980585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0ED0B5-5720-4D3A-A504-7D50C2183F64}" type="datetime1">
              <a:rPr lang="zh-CN" altLang="en-US" smtClean="0">
                <a:solidFill>
                  <a:prstClr val="black">
                    <a:tint val="75000"/>
                  </a:prstClr>
                </a:solidFill>
              </a:rPr>
              <a:pPr/>
              <a:t>2015/10/29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2184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D3761BE-DEC9-4A08-BC36-90462F39AB70}" type="datetime1">
              <a:rPr lang="zh-CN" altLang="en-US" smtClean="0">
                <a:solidFill>
                  <a:prstClr val="black">
                    <a:tint val="75000"/>
                  </a:prstClr>
                </a:solidFill>
              </a:rPr>
              <a:pPr/>
              <a:t>2015/10/29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7677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7FEE26-B304-4EB8-9B23-2AF004DD7695}" type="datetime1">
              <a:rPr lang="zh-CN" altLang="en-US" smtClean="0">
                <a:solidFill>
                  <a:prstClr val="black">
                    <a:tint val="75000"/>
                  </a:prstClr>
                </a:solidFill>
              </a:rPr>
              <a:pPr/>
              <a:t>2015/10/29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472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17FFE92-75C0-4A58-B78F-D1BD4622508E}" type="datetime1">
              <a:rPr lang="zh-CN" altLang="en-US" smtClean="0"/>
              <a:t>2015/10/29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3CE5A3-3300-4D41-99A4-0032E3512D03}" type="slidenum">
              <a:rPr lang="zh-CN" altLang="en-US" smtClean="0"/>
              <a:t>‹#›</a:t>
            </a:fld>
            <a:endParaRPr lang="zh-CN" altLang="en-US"/>
          </a:p>
        </p:txBody>
      </p:sp>
    </p:spTree>
    <p:extLst>
      <p:ext uri="{BB962C8B-B14F-4D97-AF65-F5344CB8AC3E}">
        <p14:creationId xmlns:p14="http://schemas.microsoft.com/office/powerpoint/2010/main" val="343569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4EC7EFC-7882-481E-B631-523846C1E7DB}" type="datetime1">
              <a:rPr lang="zh-CN" altLang="en-US" smtClean="0"/>
              <a:t>2015/10/29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23CE5A3-3300-4D41-99A4-0032E3512D03}" type="slidenum">
              <a:rPr lang="zh-CN" altLang="en-US" smtClean="0"/>
              <a:t>‹#›</a:t>
            </a:fld>
            <a:endParaRPr lang="zh-CN" altLang="en-US"/>
          </a:p>
        </p:txBody>
      </p:sp>
    </p:spTree>
    <p:extLst>
      <p:ext uri="{BB962C8B-B14F-4D97-AF65-F5344CB8AC3E}">
        <p14:creationId xmlns:p14="http://schemas.microsoft.com/office/powerpoint/2010/main" val="2497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0AFB13B-C7E9-40D1-BF72-E9A5AC3DE8A8}" type="datetime1">
              <a:rPr lang="zh-CN" altLang="en-US" smtClean="0"/>
              <a:t>2015/10/29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23CE5A3-3300-4D41-99A4-0032E3512D03}" type="slidenum">
              <a:rPr lang="zh-CN" altLang="en-US" smtClean="0"/>
              <a:t>‹#›</a:t>
            </a:fld>
            <a:endParaRPr lang="zh-CN" altLang="en-US"/>
          </a:p>
        </p:txBody>
      </p:sp>
    </p:spTree>
    <p:extLst>
      <p:ext uri="{BB962C8B-B14F-4D97-AF65-F5344CB8AC3E}">
        <p14:creationId xmlns:p14="http://schemas.microsoft.com/office/powerpoint/2010/main" val="426596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32D47866-43A3-4A82-B70B-5ADAB358B92F}" type="datetime1">
              <a:rPr lang="zh-CN" altLang="en-US" smtClean="0"/>
              <a:t>2015/10/29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23CE5A3-3300-4D41-99A4-0032E3512D03}" type="slidenum">
              <a:rPr lang="zh-CN" altLang="en-US" smtClean="0"/>
              <a:t>‹#›</a:t>
            </a:fld>
            <a:endParaRPr lang="zh-CN" altLang="en-US"/>
          </a:p>
        </p:txBody>
      </p:sp>
    </p:spTree>
    <p:extLst>
      <p:ext uri="{BB962C8B-B14F-4D97-AF65-F5344CB8AC3E}">
        <p14:creationId xmlns:p14="http://schemas.microsoft.com/office/powerpoint/2010/main" val="358685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4042D-3651-452B-A457-33ED58B00913}" type="datetime1">
              <a:rPr lang="zh-CN" altLang="en-US" smtClean="0"/>
              <a:t>2015/10/29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23CE5A3-3300-4D41-99A4-0032E3512D03}" type="slidenum">
              <a:rPr lang="zh-CN" altLang="en-US" smtClean="0"/>
              <a:t>‹#›</a:t>
            </a:fld>
            <a:endParaRPr lang="zh-CN" altLang="en-US"/>
          </a:p>
        </p:txBody>
      </p:sp>
    </p:spTree>
    <p:extLst>
      <p:ext uri="{BB962C8B-B14F-4D97-AF65-F5344CB8AC3E}">
        <p14:creationId xmlns:p14="http://schemas.microsoft.com/office/powerpoint/2010/main" val="327819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1570B92-257C-4D5F-9D11-A81761EBDA2A}" type="datetime1">
              <a:rPr lang="zh-CN" altLang="en-US" smtClean="0"/>
              <a:t>2015/10/29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23CE5A3-3300-4D41-99A4-0032E3512D03}" type="slidenum">
              <a:rPr lang="zh-CN" altLang="en-US" smtClean="0"/>
              <a:t>‹#›</a:t>
            </a:fld>
            <a:endParaRPr lang="zh-CN" altLang="en-US"/>
          </a:p>
        </p:txBody>
      </p:sp>
    </p:spTree>
    <p:extLst>
      <p:ext uri="{BB962C8B-B14F-4D97-AF65-F5344CB8AC3E}">
        <p14:creationId xmlns:p14="http://schemas.microsoft.com/office/powerpoint/2010/main" val="57024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FB5514F-43A9-4988-AE8E-99E5906ADCCE}" type="datetime1">
              <a:rPr lang="zh-CN" altLang="en-US" smtClean="0"/>
              <a:t>2015/10/29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23CE5A3-3300-4D41-99A4-0032E3512D03}" type="slidenum">
              <a:rPr lang="zh-CN" altLang="en-US" smtClean="0"/>
              <a:t>‹#›</a:t>
            </a:fld>
            <a:endParaRPr lang="zh-CN" altLang="en-US"/>
          </a:p>
        </p:txBody>
      </p:sp>
    </p:spTree>
    <p:extLst>
      <p:ext uri="{BB962C8B-B14F-4D97-AF65-F5344CB8AC3E}">
        <p14:creationId xmlns:p14="http://schemas.microsoft.com/office/powerpoint/2010/main" val="261886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9B9AE-6E54-4E1B-831C-9C436423D86E}" type="datetime1">
              <a:rPr lang="zh-CN" altLang="en-US" smtClean="0"/>
              <a:t>2015/10/29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CE5A3-3300-4D41-99A4-0032E3512D03}" type="slidenum">
              <a:rPr lang="zh-CN" altLang="en-US" smtClean="0"/>
              <a:t>‹#›</a:t>
            </a:fld>
            <a:endParaRPr lang="zh-CN" altLang="en-US"/>
          </a:p>
        </p:txBody>
      </p:sp>
    </p:spTree>
    <p:extLst>
      <p:ext uri="{BB962C8B-B14F-4D97-AF65-F5344CB8AC3E}">
        <p14:creationId xmlns:p14="http://schemas.microsoft.com/office/powerpoint/2010/main" val="489058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323DE-FFA4-4136-8452-2CB57C170298}" type="datetime1">
              <a:rPr lang="zh-CN" altLang="en-US" smtClean="0">
                <a:solidFill>
                  <a:prstClr val="black">
                    <a:tint val="75000"/>
                  </a:prstClr>
                </a:solidFill>
              </a:rPr>
              <a:pPr/>
              <a:t>2015/10/29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3622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8.jpeg"/><Relationship Id="rId7"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6.jpe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0.emf"/><Relationship Id="rId7"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7.jpe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9.emf"/><Relationship Id="rId7" Type="http://schemas.openxmlformats.org/officeDocument/2006/relationships/hyperlink" Target="http://lixian.qq.com/main.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xf.qq.com/"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34.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0.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2.jpeg"/><Relationship Id="rId10" Type="http://schemas.microsoft.com/office/2007/relationships/diagramDrawing" Target="../diagrams/drawing1.xml"/><Relationship Id="rId4" Type="http://schemas.openxmlformats.org/officeDocument/2006/relationships/image" Target="../media/image11.jpeg"/><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odr.thucloud.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65.jpeg"/><Relationship Id="rId7" Type="http://schemas.openxmlformats.org/officeDocument/2006/relationships/image" Target="../media/image32.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28.jpeg"/><Relationship Id="rId9" Type="http://schemas.openxmlformats.org/officeDocument/2006/relationships/image" Target="../media/image3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36.jpe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s>
</file>

<file path=ppt/slides/_rels/slide4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C2015 banner"/>
          <p:cNvPicPr>
            <a:picLocks noChangeAspect="1" noChangeArrowheads="1"/>
          </p:cNvPicPr>
          <p:nvPr/>
        </p:nvPicPr>
        <p:blipFill rotWithShape="1">
          <a:blip r:embed="rId3">
            <a:extLst>
              <a:ext uri="{28A0092B-C50C-407E-A947-70E740481C1C}">
                <a14:useLocalDpi xmlns:a14="http://schemas.microsoft.com/office/drawing/2010/main" val="0"/>
              </a:ext>
            </a:extLst>
          </a:blip>
          <a:srcRect l="1432" t="9241" r="1310" b="56834"/>
          <a:stretch/>
        </p:blipFill>
        <p:spPr bwMode="auto">
          <a:xfrm>
            <a:off x="32657" y="16332"/>
            <a:ext cx="9082880" cy="1061357"/>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ctrTitle"/>
          </p:nvPr>
        </p:nvSpPr>
        <p:spPr>
          <a:xfrm>
            <a:off x="850790" y="1422763"/>
            <a:ext cx="7315200" cy="1224510"/>
          </a:xfrm>
          <a:ln>
            <a:noFill/>
          </a:ln>
        </p:spPr>
        <p:style>
          <a:lnRef idx="2">
            <a:schemeClr val="dk1"/>
          </a:lnRef>
          <a:fillRef idx="1">
            <a:schemeClr val="lt1"/>
          </a:fillRef>
          <a:effectRef idx="0">
            <a:schemeClr val="dk1"/>
          </a:effectRef>
          <a:fontRef idx="minor">
            <a:schemeClr val="dk1"/>
          </a:fontRef>
        </p:style>
        <p:txBody>
          <a:bodyPr>
            <a:noAutofit/>
          </a:bodyPr>
          <a:lstStyle/>
          <a:p>
            <a:r>
              <a:rPr lang="en-US" altLang="zh-CN" sz="3600" b="1" dirty="0" smtClean="0">
                <a:latin typeface="微软雅黑" pitchFamily="34" charset="-122"/>
                <a:ea typeface="微软雅黑" pitchFamily="34" charset="-122"/>
              </a:rPr>
              <a:t>Offline Downloading in China:</a:t>
            </a:r>
            <a:br>
              <a:rPr lang="en-US" altLang="zh-CN" sz="3600" b="1" dirty="0" smtClean="0">
                <a:latin typeface="微软雅黑" pitchFamily="34" charset="-122"/>
                <a:ea typeface="微软雅黑" pitchFamily="34" charset="-122"/>
              </a:rPr>
            </a:br>
            <a:r>
              <a:rPr lang="en-US" altLang="zh-CN" sz="3600" b="1" dirty="0" smtClean="0">
                <a:latin typeface="微软雅黑" pitchFamily="34" charset="-122"/>
                <a:ea typeface="微软雅黑" pitchFamily="34" charset="-122"/>
              </a:rPr>
              <a:t>A Comparative Study</a:t>
            </a:r>
            <a:endParaRPr lang="zh-CN" altLang="en-US" sz="3600" dirty="0">
              <a:latin typeface="微软雅黑" pitchFamily="34" charset="-122"/>
              <a:ea typeface="微软雅黑" pitchFamily="34" charset="-122"/>
            </a:endParaRPr>
          </a:p>
        </p:txBody>
      </p:sp>
      <p:sp>
        <p:nvSpPr>
          <p:cNvPr id="5" name="副标题 2"/>
          <p:cNvSpPr>
            <a:spLocks noGrp="1"/>
          </p:cNvSpPr>
          <p:nvPr>
            <p:ph type="subTitle" idx="1"/>
          </p:nvPr>
        </p:nvSpPr>
        <p:spPr>
          <a:xfrm>
            <a:off x="2121887" y="5954102"/>
            <a:ext cx="4525888" cy="776678"/>
          </a:xfrm>
        </p:spPr>
        <p:txBody>
          <a:bodyPr>
            <a:normAutofit/>
          </a:bodyPr>
          <a:lstStyle/>
          <a:p>
            <a:pPr>
              <a:lnSpc>
                <a:spcPts val="1000"/>
              </a:lnSpc>
            </a:pPr>
            <a:r>
              <a:rPr lang="en-US" altLang="zh-CN" sz="1600" dirty="0" smtClean="0">
                <a:solidFill>
                  <a:schemeClr val="accent3">
                    <a:lumMod val="50000"/>
                  </a:schemeClr>
                </a:solidFill>
                <a:latin typeface="微软雅黑" pitchFamily="34" charset="-122"/>
                <a:ea typeface="微软雅黑" pitchFamily="34" charset="-122"/>
              </a:rPr>
              <a:t>lizhenhua1983@gmail.com</a:t>
            </a:r>
          </a:p>
          <a:p>
            <a:pPr>
              <a:lnSpc>
                <a:spcPts val="1000"/>
              </a:lnSpc>
            </a:pPr>
            <a:r>
              <a:rPr lang="en-US" altLang="zh-CN" sz="1600" dirty="0">
                <a:solidFill>
                  <a:schemeClr val="accent3">
                    <a:lumMod val="50000"/>
                  </a:schemeClr>
                </a:solidFill>
                <a:latin typeface="微软雅黑" pitchFamily="34" charset="-122"/>
                <a:ea typeface="微软雅黑" pitchFamily="34" charset="-122"/>
              </a:rPr>
              <a:t>http://www.greenorbs.org/people/lzh/</a:t>
            </a:r>
          </a:p>
          <a:p>
            <a:pPr>
              <a:lnSpc>
                <a:spcPts val="1000"/>
              </a:lnSpc>
            </a:pPr>
            <a:r>
              <a:rPr lang="en-US" altLang="zh-CN" sz="1600" dirty="0" smtClean="0">
                <a:solidFill>
                  <a:schemeClr val="accent3">
                    <a:lumMod val="50000"/>
                  </a:schemeClr>
                </a:solidFill>
                <a:latin typeface="微软雅黑" pitchFamily="34" charset="-122"/>
                <a:ea typeface="微软雅黑" pitchFamily="34" charset="-122"/>
              </a:rPr>
              <a:t>Oct. 30, 2015</a:t>
            </a:r>
            <a:endParaRPr lang="en-US" altLang="zh-CN" sz="1600" dirty="0">
              <a:solidFill>
                <a:schemeClr val="accent3">
                  <a:lumMod val="50000"/>
                </a:schemeClr>
              </a:solidFill>
              <a:latin typeface="微软雅黑" pitchFamily="34" charset="-122"/>
              <a:ea typeface="微软雅黑" pitchFamily="34"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0114" y="3139230"/>
            <a:ext cx="288032" cy="288032"/>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0920" y="-43047"/>
            <a:ext cx="1465692" cy="1172554"/>
          </a:xfrm>
          <a:prstGeom prst="rect">
            <a:avLst/>
          </a:prstGeom>
        </p:spPr>
      </p:pic>
      <p:sp>
        <p:nvSpPr>
          <p:cNvPr id="18" name="矩形 17"/>
          <p:cNvSpPr/>
          <p:nvPr/>
        </p:nvSpPr>
        <p:spPr>
          <a:xfrm>
            <a:off x="1224091" y="3111307"/>
            <a:ext cx="1463862" cy="369332"/>
          </a:xfrm>
          <a:prstGeom prst="rect">
            <a:avLst/>
          </a:prstGeom>
        </p:spPr>
        <p:txBody>
          <a:bodyPr wrap="none">
            <a:spAutoFit/>
          </a:bodyPr>
          <a:lstStyle/>
          <a:p>
            <a:r>
              <a:rPr lang="en-US" altLang="zh-CN" b="1" dirty="0" smtClean="0">
                <a:latin typeface="微软雅黑" pitchFamily="34" charset="-122"/>
                <a:ea typeface="微软雅黑" pitchFamily="34" charset="-122"/>
              </a:rPr>
              <a:t>Zhenhua Li</a:t>
            </a:r>
            <a:endParaRPr lang="zh-CN" altLang="en-US" dirty="0"/>
          </a:p>
        </p:txBody>
      </p:sp>
      <p:sp>
        <p:nvSpPr>
          <p:cNvPr id="19" name="矩形 18"/>
          <p:cNvSpPr/>
          <p:nvPr/>
        </p:nvSpPr>
        <p:spPr>
          <a:xfrm>
            <a:off x="3540336" y="3111307"/>
            <a:ext cx="1888402" cy="369332"/>
          </a:xfrm>
          <a:prstGeom prst="rect">
            <a:avLst/>
          </a:prstGeom>
        </p:spPr>
        <p:txBody>
          <a:bodyPr wrap="none">
            <a:spAutoFit/>
          </a:bodyPr>
          <a:lstStyle/>
          <a:p>
            <a:r>
              <a:rPr lang="en-US" altLang="zh-CN" b="1" dirty="0" smtClean="0">
                <a:latin typeface="微软雅黑" pitchFamily="34" charset="-122"/>
                <a:ea typeface="微软雅黑" pitchFamily="34" charset="-122"/>
              </a:rPr>
              <a:t>Christo Wilson</a:t>
            </a:r>
            <a:endParaRPr lang="zh-CN" altLang="en-US" dirty="0"/>
          </a:p>
        </p:txBody>
      </p:sp>
      <p:sp>
        <p:nvSpPr>
          <p:cNvPr id="20" name="矩形 19"/>
          <p:cNvSpPr/>
          <p:nvPr/>
        </p:nvSpPr>
        <p:spPr>
          <a:xfrm>
            <a:off x="6301568" y="3098580"/>
            <a:ext cx="1410964" cy="369332"/>
          </a:xfrm>
          <a:prstGeom prst="rect">
            <a:avLst/>
          </a:prstGeom>
        </p:spPr>
        <p:txBody>
          <a:bodyPr wrap="none">
            <a:spAutoFit/>
          </a:bodyPr>
          <a:lstStyle/>
          <a:p>
            <a:r>
              <a:rPr lang="en-US" altLang="zh-CN" b="1" dirty="0" smtClean="0">
                <a:latin typeface="微软雅黑" pitchFamily="34" charset="-122"/>
                <a:ea typeface="微软雅黑" pitchFamily="34" charset="-122"/>
              </a:rPr>
              <a:t>Tianyin Xu</a:t>
            </a:r>
            <a:endParaRPr lang="zh-CN" altLang="en-US" dirty="0"/>
          </a:p>
        </p:txBody>
      </p:sp>
      <p:sp>
        <p:nvSpPr>
          <p:cNvPr id="21" name="矩形 20"/>
          <p:cNvSpPr/>
          <p:nvPr/>
        </p:nvSpPr>
        <p:spPr>
          <a:xfrm>
            <a:off x="1482474" y="4482716"/>
            <a:ext cx="1010020" cy="369332"/>
          </a:xfrm>
          <a:prstGeom prst="rect">
            <a:avLst/>
          </a:prstGeom>
        </p:spPr>
        <p:txBody>
          <a:bodyPr wrap="none">
            <a:spAutoFit/>
          </a:bodyPr>
          <a:lstStyle/>
          <a:p>
            <a:r>
              <a:rPr lang="en-US" altLang="zh-CN" b="1" dirty="0" smtClean="0">
                <a:latin typeface="微软雅黑" pitchFamily="34" charset="-122"/>
                <a:ea typeface="微软雅黑" pitchFamily="34" charset="-122"/>
              </a:rPr>
              <a:t>Yao Liu</a:t>
            </a:r>
            <a:endParaRPr lang="zh-CN" altLang="en-US" dirty="0"/>
          </a:p>
        </p:txBody>
      </p:sp>
      <p:sp>
        <p:nvSpPr>
          <p:cNvPr id="22" name="矩形 21"/>
          <p:cNvSpPr/>
          <p:nvPr/>
        </p:nvSpPr>
        <p:spPr>
          <a:xfrm>
            <a:off x="3953586" y="4483625"/>
            <a:ext cx="1112805" cy="369332"/>
          </a:xfrm>
          <a:prstGeom prst="rect">
            <a:avLst/>
          </a:prstGeom>
        </p:spPr>
        <p:txBody>
          <a:bodyPr wrap="none">
            <a:spAutoFit/>
          </a:bodyPr>
          <a:lstStyle/>
          <a:p>
            <a:r>
              <a:rPr lang="en-US" altLang="zh-CN" b="1" dirty="0" smtClean="0">
                <a:latin typeface="微软雅黑" pitchFamily="34" charset="-122"/>
                <a:ea typeface="微软雅黑" pitchFamily="34" charset="-122"/>
              </a:rPr>
              <a:t>Zhen Lu</a:t>
            </a:r>
            <a:endParaRPr lang="zh-CN" altLang="en-US" dirty="0"/>
          </a:p>
        </p:txBody>
      </p:sp>
      <p:sp>
        <p:nvSpPr>
          <p:cNvPr id="23" name="矩形 22"/>
          <p:cNvSpPr/>
          <p:nvPr/>
        </p:nvSpPr>
        <p:spPr>
          <a:xfrm>
            <a:off x="6156563" y="4483625"/>
            <a:ext cx="1819537" cy="369332"/>
          </a:xfrm>
          <a:prstGeom prst="rect">
            <a:avLst/>
          </a:prstGeom>
        </p:spPr>
        <p:txBody>
          <a:bodyPr wrap="none">
            <a:spAutoFit/>
          </a:bodyPr>
          <a:lstStyle/>
          <a:p>
            <a:r>
              <a:rPr lang="en-US" altLang="zh-CN" b="1" dirty="0" smtClean="0">
                <a:latin typeface="微软雅黑" pitchFamily="34" charset="-122"/>
                <a:ea typeface="微软雅黑" pitchFamily="34" charset="-122"/>
              </a:rPr>
              <a:t>Yinlong Wang</a:t>
            </a:r>
            <a:endParaRPr lang="zh-CN" altLang="en-US" dirty="0"/>
          </a:p>
        </p:txBody>
      </p:sp>
      <p:pic>
        <p:nvPicPr>
          <p:cNvPr id="1030" name="Picture 6" descr="http://pic.pedaily.cn/201405/20140520@4074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8581" y="3996987"/>
            <a:ext cx="1421533" cy="350798"/>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23"/>
          <p:cNvPicPr>
            <a:picLocks noChangeAspect="1"/>
          </p:cNvPicPr>
          <p:nvPr/>
        </p:nvPicPr>
        <p:blipFill>
          <a:blip r:embed="rId7"/>
          <a:stretch>
            <a:fillRect/>
          </a:stretch>
        </p:blipFill>
        <p:spPr>
          <a:xfrm>
            <a:off x="1265327" y="3485734"/>
            <a:ext cx="1380297" cy="537962"/>
          </a:xfrm>
          <a:prstGeom prst="rect">
            <a:avLst/>
          </a:prstGeom>
        </p:spPr>
      </p:pic>
      <p:pic>
        <p:nvPicPr>
          <p:cNvPr id="1032" name="Picture 8" descr="http://www.ifam.edu/uploads/Image/ifam/logo_northeastern_university.png"/>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8454" y="3588778"/>
            <a:ext cx="1562150" cy="3954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fr/thumb/f/f6/UCSD_logo.png/280px-UCSD_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8362" y="3584724"/>
            <a:ext cx="1577376" cy="3979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pic.pedaily.cn/201405/20140520@4074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4205" y="5355350"/>
            <a:ext cx="1421533" cy="350798"/>
          </a:xfrm>
          <a:prstGeom prst="rect">
            <a:avLst/>
          </a:prstGeom>
          <a:noFill/>
          <a:extLst>
            <a:ext uri="{909E8E84-426E-40DD-AFC4-6F175D3DCCD1}">
              <a14:hiddenFill xmlns:a14="http://schemas.microsoft.com/office/drawing/2010/main">
                <a:solidFill>
                  <a:srgbClr val="FFFFFF"/>
                </a:solidFill>
              </a14:hiddenFill>
            </a:ext>
          </a:extLst>
        </p:spPr>
      </p:pic>
      <p:pic>
        <p:nvPicPr>
          <p:cNvPr id="31" name="图片 30"/>
          <p:cNvPicPr>
            <a:picLocks noChangeAspect="1"/>
          </p:cNvPicPr>
          <p:nvPr/>
        </p:nvPicPr>
        <p:blipFill>
          <a:blip r:embed="rId7"/>
          <a:stretch>
            <a:fillRect/>
          </a:stretch>
        </p:blipFill>
        <p:spPr>
          <a:xfrm>
            <a:off x="6350951" y="4852048"/>
            <a:ext cx="1380297" cy="537962"/>
          </a:xfrm>
          <a:prstGeom prst="rect">
            <a:avLst/>
          </a:prstGeom>
        </p:spPr>
      </p:pic>
      <p:pic>
        <p:nvPicPr>
          <p:cNvPr id="32" name="图片 31"/>
          <p:cNvPicPr>
            <a:picLocks noChangeAspect="1"/>
          </p:cNvPicPr>
          <p:nvPr/>
        </p:nvPicPr>
        <p:blipFill>
          <a:blip r:embed="rId7"/>
          <a:stretch>
            <a:fillRect/>
          </a:stretch>
        </p:blipFill>
        <p:spPr>
          <a:xfrm>
            <a:off x="3794388" y="4951488"/>
            <a:ext cx="1380297" cy="537962"/>
          </a:xfrm>
          <a:prstGeom prst="rect">
            <a:avLst/>
          </a:prstGeom>
        </p:spPr>
      </p:pic>
      <p:pic>
        <p:nvPicPr>
          <p:cNvPr id="1036" name="Picture 12" descr="http://www.binghamton.edu/cce/engagement_institute/bu-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59243" y="5010336"/>
            <a:ext cx="1280208" cy="420265"/>
          </a:xfrm>
          <a:prstGeom prst="rect">
            <a:avLst/>
          </a:prstGeom>
          <a:noFill/>
          <a:extLst>
            <a:ext uri="{909E8E84-426E-40DD-AFC4-6F175D3DCCD1}">
              <a14:hiddenFill xmlns:a14="http://schemas.microsoft.com/office/drawing/2010/main">
                <a:solidFill>
                  <a:srgbClr val="FFFFFF"/>
                </a:solidFill>
              </a14:hiddenFill>
            </a:ext>
          </a:extLst>
        </p:spPr>
      </p:pic>
      <p:sp>
        <p:nvSpPr>
          <p:cNvPr id="25" name="灯片编号占位符 24"/>
          <p:cNvSpPr>
            <a:spLocks noGrp="1"/>
          </p:cNvSpPr>
          <p:nvPr>
            <p:ph type="sldNum" sz="quarter" idx="12"/>
          </p:nvPr>
        </p:nvSpPr>
        <p:spPr/>
        <p:txBody>
          <a:bodyPr/>
          <a:lstStyle/>
          <a:p>
            <a:fld id="{523CE5A3-3300-4D41-99A4-0032E3512D03}" type="slidenum">
              <a:rPr lang="zh-CN" altLang="en-US" smtClean="0"/>
              <a:t>1</a:t>
            </a:fld>
            <a:endParaRPr lang="zh-CN" altLang="en-US"/>
          </a:p>
        </p:txBody>
      </p:sp>
      <p:sp>
        <p:nvSpPr>
          <p:cNvPr id="3" name="文本框 2"/>
          <p:cNvSpPr txBox="1"/>
          <p:nvPr/>
        </p:nvSpPr>
        <p:spPr>
          <a:xfrm>
            <a:off x="88972" y="127732"/>
            <a:ext cx="2621142" cy="830997"/>
          </a:xfrm>
          <a:prstGeom prst="rect">
            <a:avLst/>
          </a:prstGeom>
          <a:noFill/>
        </p:spPr>
        <p:txBody>
          <a:bodyPr wrap="square" rtlCol="0">
            <a:spAutoFit/>
          </a:bodyPr>
          <a:lstStyle/>
          <a:p>
            <a:r>
              <a:rPr lang="en-US" altLang="zh-CN" sz="2400" b="1" dirty="0" smtClean="0">
                <a:solidFill>
                  <a:srgbClr val="0C1E63"/>
                </a:solidFill>
                <a:effectLst>
                  <a:outerShdw blurRad="38100" dist="38100" dir="2700000" algn="tl">
                    <a:srgbClr val="000000">
                      <a:alpha val="43137"/>
                    </a:srgbClr>
                  </a:outerShdw>
                </a:effectLst>
                <a:latin typeface="Arial Narrow" panose="020B0606020202030204" pitchFamily="34" charset="0"/>
              </a:rPr>
              <a:t>ACM SIGCOMM</a:t>
            </a:r>
          </a:p>
          <a:p>
            <a:r>
              <a:rPr lang="en-US" altLang="zh-CN" sz="2400" b="1" dirty="0" smtClean="0">
                <a:solidFill>
                  <a:srgbClr val="0C1E63"/>
                </a:solidFill>
                <a:effectLst>
                  <a:outerShdw blurRad="38100" dist="38100" dir="2700000" algn="tl">
                    <a:srgbClr val="000000">
                      <a:alpha val="43137"/>
                    </a:srgbClr>
                  </a:outerShdw>
                </a:effectLst>
                <a:latin typeface="Arial Narrow" panose="020B0606020202030204" pitchFamily="34" charset="0"/>
              </a:rPr>
              <a:t>ACM SIGMETRICS</a:t>
            </a:r>
            <a:endParaRPr lang="zh-CN" altLang="en-US" sz="2400" b="1" dirty="0">
              <a:solidFill>
                <a:srgbClr val="0C1E63"/>
              </a:solidFill>
              <a:effectLst>
                <a:outerShdw blurRad="38100" dist="38100" dir="2700000" algn="tl">
                  <a:srgbClr val="000000">
                    <a:alpha val="43137"/>
                  </a:srgbClr>
                </a:outerShdw>
              </a:effectLst>
              <a:latin typeface="Arial Narrow" panose="020B0606020202030204" pitchFamily="34" charset="0"/>
            </a:endParaRPr>
          </a:p>
        </p:txBody>
      </p:sp>
      <p:pic>
        <p:nvPicPr>
          <p:cNvPr id="6" name="Picture 8" descr="https://www.neustar.biz/base/img/p1-graphic-audiences.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46156" y="3139207"/>
            <a:ext cx="406006" cy="29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959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a:off x="868668" y="4984123"/>
            <a:ext cx="2812787" cy="1541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868671" y="3036715"/>
            <a:ext cx="2812784" cy="1541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867343" y="1126083"/>
            <a:ext cx="2814112" cy="1541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523CE5A3-3300-4D41-99A4-0032E3512D03}" type="slidenum">
              <a:rPr lang="zh-CN" altLang="en-US" smtClean="0"/>
              <a:t>10</a:t>
            </a:fld>
            <a:endParaRPr lang="zh-CN" altLang="en-US"/>
          </a:p>
        </p:txBody>
      </p:sp>
      <p:sp>
        <p:nvSpPr>
          <p:cNvPr id="5" name="矩形 4"/>
          <p:cNvSpPr/>
          <p:nvPr/>
        </p:nvSpPr>
        <p:spPr>
          <a:xfrm>
            <a:off x="1542188" y="200834"/>
            <a:ext cx="6059672" cy="707886"/>
          </a:xfrm>
          <a:prstGeom prst="rect">
            <a:avLst/>
          </a:prstGeom>
        </p:spPr>
        <p:txBody>
          <a:bodyPr wrap="none">
            <a:spAutoFit/>
          </a:bodyPr>
          <a:lstStyle/>
          <a:p>
            <a:pPr algn="ctr"/>
            <a:r>
              <a:rPr lang="en-US" altLang="zh-CN" sz="40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Great Success in Industry</a:t>
            </a:r>
            <a:endParaRPr lang="zh-CN" altLang="en-US" sz="4000" dirty="0">
              <a:solidFill>
                <a:srgbClr val="C00000"/>
              </a:solidFill>
              <a:latin typeface="微软雅黑" panose="020B0503020204020204" pitchFamily="34" charset="-122"/>
              <a:ea typeface="微软雅黑" panose="020B0503020204020204" pitchFamily="34" charset="-122"/>
            </a:endParaRPr>
          </a:p>
        </p:txBody>
      </p:sp>
      <p:pic>
        <p:nvPicPr>
          <p:cNvPr id="16" name="Picture 4" descr="http://a1.att.hudong.com/80/98/01300534288001135380983230448_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866" y="1153787"/>
            <a:ext cx="905520" cy="8602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p1.img.cctvpic.com/nettv/newgame/cdn_pic/2704/mzm.sisxeua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00" t="17947" r="8771" b="17079"/>
          <a:stretch/>
        </p:blipFill>
        <p:spPr bwMode="auto">
          <a:xfrm>
            <a:off x="1134703" y="5163505"/>
            <a:ext cx="731845" cy="6481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img0.pconline.com.cn/pconline/1404/30/4703119_xlei_thum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966" t="4410" r="19915" b="4161"/>
          <a:stretch/>
        </p:blipFill>
        <p:spPr bwMode="auto">
          <a:xfrm>
            <a:off x="1046841" y="3150354"/>
            <a:ext cx="819707" cy="739344"/>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2041561" y="1153787"/>
            <a:ext cx="1544729" cy="830997"/>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Tencent</a:t>
            </a:r>
          </a:p>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Xuanfeng</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文本框 19"/>
          <p:cNvSpPr txBox="1"/>
          <p:nvPr/>
        </p:nvSpPr>
        <p:spPr>
          <a:xfrm>
            <a:off x="1999546" y="5072100"/>
            <a:ext cx="1629498" cy="830997"/>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Baidu</a:t>
            </a:r>
          </a:p>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CloudDisk</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 name="文本框 20"/>
          <p:cNvSpPr txBox="1"/>
          <p:nvPr/>
        </p:nvSpPr>
        <p:spPr>
          <a:xfrm>
            <a:off x="2041561" y="3284587"/>
            <a:ext cx="1037767" cy="461665"/>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Xunlei</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4" name="文本框 23"/>
          <p:cNvSpPr txBox="1"/>
          <p:nvPr/>
        </p:nvSpPr>
        <p:spPr>
          <a:xfrm>
            <a:off x="836346" y="2206203"/>
            <a:ext cx="2845109" cy="461665"/>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O</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ver </a:t>
            </a:r>
            <a:r>
              <a:rPr lang="en-US" altLang="zh-CN" sz="2400" b="1" u="sng"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3</a:t>
            </a:r>
            <a:r>
              <a:rPr lang="en-US" altLang="zh-CN" sz="2400" b="1" u="sng"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0M</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users</a:t>
            </a:r>
          </a:p>
        </p:txBody>
      </p:sp>
      <p:sp>
        <p:nvSpPr>
          <p:cNvPr id="27" name="文本框 26"/>
          <p:cNvSpPr txBox="1"/>
          <p:nvPr/>
        </p:nvSpPr>
        <p:spPr>
          <a:xfrm>
            <a:off x="837671" y="6033763"/>
            <a:ext cx="2986906" cy="461665"/>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Over </a:t>
            </a:r>
            <a:r>
              <a:rPr lang="en-US" altLang="zh-CN" sz="2400" b="1" u="sng"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150M</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users</a:t>
            </a:r>
          </a:p>
        </p:txBody>
      </p:sp>
      <p:sp>
        <p:nvSpPr>
          <p:cNvPr id="29" name="文本框 28"/>
          <p:cNvSpPr txBox="1"/>
          <p:nvPr/>
        </p:nvSpPr>
        <p:spPr>
          <a:xfrm>
            <a:off x="837674" y="4116835"/>
            <a:ext cx="2845109" cy="461665"/>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O</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ver </a:t>
            </a:r>
            <a:r>
              <a:rPr lang="en-US" altLang="zh-CN" sz="2400" b="1" u="sng"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80M</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users</a:t>
            </a:r>
          </a:p>
        </p:txBody>
      </p:sp>
      <p:pic>
        <p:nvPicPr>
          <p:cNvPr id="30" name="图片 29"/>
          <p:cNvPicPr>
            <a:picLocks noChangeAspect="1"/>
          </p:cNvPicPr>
          <p:nvPr/>
        </p:nvPicPr>
        <p:blipFill>
          <a:blip r:embed="rId6"/>
          <a:stretch>
            <a:fillRect/>
          </a:stretch>
        </p:blipFill>
        <p:spPr>
          <a:xfrm>
            <a:off x="4862811" y="1467085"/>
            <a:ext cx="1002806" cy="952500"/>
          </a:xfrm>
          <a:prstGeom prst="rect">
            <a:avLst/>
          </a:prstGeom>
        </p:spPr>
      </p:pic>
      <p:pic>
        <p:nvPicPr>
          <p:cNvPr id="31" name="图片 30"/>
          <p:cNvPicPr>
            <a:picLocks noChangeAspect="1"/>
          </p:cNvPicPr>
          <p:nvPr/>
        </p:nvPicPr>
        <p:blipFill>
          <a:blip r:embed="rId7"/>
          <a:stretch>
            <a:fillRect/>
          </a:stretch>
        </p:blipFill>
        <p:spPr>
          <a:xfrm>
            <a:off x="5111700" y="3195537"/>
            <a:ext cx="583913" cy="990600"/>
          </a:xfrm>
          <a:prstGeom prst="rect">
            <a:avLst/>
          </a:prstGeom>
        </p:spPr>
      </p:pic>
      <p:pic>
        <p:nvPicPr>
          <p:cNvPr id="32" name="图片 31"/>
          <p:cNvPicPr>
            <a:picLocks noChangeAspect="1"/>
          </p:cNvPicPr>
          <p:nvPr/>
        </p:nvPicPr>
        <p:blipFill>
          <a:blip r:embed="rId8"/>
          <a:stretch>
            <a:fillRect/>
          </a:stretch>
        </p:blipFill>
        <p:spPr>
          <a:xfrm>
            <a:off x="4911738" y="5002014"/>
            <a:ext cx="952031" cy="1092200"/>
          </a:xfrm>
          <a:prstGeom prst="rect">
            <a:avLst/>
          </a:prstGeom>
        </p:spPr>
      </p:pic>
      <p:sp>
        <p:nvSpPr>
          <p:cNvPr id="33" name="文本框 32"/>
          <p:cNvSpPr txBox="1"/>
          <p:nvPr/>
        </p:nvSpPr>
        <p:spPr>
          <a:xfrm>
            <a:off x="6033630" y="1506329"/>
            <a:ext cx="2794164" cy="830997"/>
          </a:xfrm>
          <a:prstGeom prst="rect">
            <a:avLst/>
          </a:prstGeom>
          <a:noFill/>
        </p:spPr>
        <p:txBody>
          <a:bodyPr wrap="square" rtlCol="0">
            <a:spAutoFit/>
          </a:bodyPr>
          <a:lstStyle/>
          <a:p>
            <a:r>
              <a:rPr lang="en-US" altLang="zh-CN" sz="2400" b="1" dirty="0" err="1" smtClean="0">
                <a:latin typeface="Arial Unicode MS" panose="020B0604020202020204" pitchFamily="34" charset="-122"/>
                <a:ea typeface="Arial Unicode MS" panose="020B0604020202020204" pitchFamily="34" charset="-122"/>
                <a:cs typeface="Arial Unicode MS" panose="020B0604020202020204" pitchFamily="34" charset="-122"/>
              </a:rPr>
              <a:t>HiWiFi</a:t>
            </a:r>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 </a:t>
            </a:r>
          </a:p>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&gt; </a:t>
            </a:r>
            <a:r>
              <a:rPr lang="en-US" altLang="zh-CN" sz="2400" b="1" u="sng" dirty="0"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1.5M</a:t>
            </a:r>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 shipments</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4" name="文本框 33"/>
          <p:cNvSpPr txBox="1"/>
          <p:nvPr/>
        </p:nvSpPr>
        <p:spPr>
          <a:xfrm>
            <a:off x="5992025" y="3323108"/>
            <a:ext cx="2666943" cy="830997"/>
          </a:xfrm>
          <a:prstGeom prst="rect">
            <a:avLst/>
          </a:prstGeom>
          <a:noFill/>
        </p:spPr>
        <p:txBody>
          <a:bodyPr wrap="square" rtlCol="0">
            <a:spAutoFit/>
          </a:bodyPr>
          <a:lstStyle/>
          <a:p>
            <a:r>
              <a:rPr lang="en-US" altLang="zh-CN" sz="2400" b="1" dirty="0" err="1" smtClean="0">
                <a:latin typeface="Arial Unicode MS" panose="020B0604020202020204" pitchFamily="34" charset="-122"/>
                <a:ea typeface="Arial Unicode MS" panose="020B0604020202020204" pitchFamily="34" charset="-122"/>
                <a:cs typeface="Arial Unicode MS" panose="020B0604020202020204" pitchFamily="34" charset="-122"/>
              </a:rPr>
              <a:t>MiWiFi</a:t>
            </a:r>
            <a:endPar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&gt; </a:t>
            </a:r>
            <a:r>
              <a:rPr lang="en-US" altLang="zh-CN" sz="2400" b="1" u="sng" dirty="0"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2M</a:t>
            </a:r>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 shipments</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5" name="文本框 34"/>
          <p:cNvSpPr txBox="1"/>
          <p:nvPr/>
        </p:nvSpPr>
        <p:spPr>
          <a:xfrm>
            <a:off x="6031783" y="5349086"/>
            <a:ext cx="2722602" cy="830997"/>
          </a:xfrm>
          <a:prstGeom prst="rect">
            <a:avLst/>
          </a:prstGeom>
          <a:noFill/>
        </p:spPr>
        <p:txBody>
          <a:bodyPr wrap="square" rtlCol="0">
            <a:spAutoFit/>
          </a:bodyPr>
          <a:lstStyle/>
          <a:p>
            <a:r>
              <a:rPr lang="en-US" altLang="zh-CN" sz="2400" b="1" dirty="0" err="1" smtClean="0">
                <a:latin typeface="Arial Unicode MS" panose="020B0604020202020204" pitchFamily="34" charset="-122"/>
                <a:ea typeface="Arial Unicode MS" panose="020B0604020202020204" pitchFamily="34" charset="-122"/>
                <a:cs typeface="Arial Unicode MS" panose="020B0604020202020204" pitchFamily="34" charset="-122"/>
              </a:rPr>
              <a:t>Newifi</a:t>
            </a:r>
            <a:endPar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&gt; </a:t>
            </a:r>
            <a:r>
              <a:rPr lang="en-US" altLang="zh-CN" sz="2400" b="1" u="sng" dirty="0"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0.6M</a:t>
            </a:r>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 shipments</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6" name="直接连接符 5"/>
          <p:cNvCxnSpPr/>
          <p:nvPr/>
        </p:nvCxnSpPr>
        <p:spPr>
          <a:xfrm flipH="1">
            <a:off x="4338025" y="1009817"/>
            <a:ext cx="11338" cy="571165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04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1+#ppt_w/2"/>
                                          </p:val>
                                        </p:tav>
                                        <p:tav tm="100000">
                                          <p:val>
                                            <p:strVal val="#ppt_x"/>
                                          </p:val>
                                        </p:tav>
                                      </p:tavLst>
                                    </p:anim>
                                    <p:anim calcmode="lin" valueType="num">
                                      <p:cBhvr additive="base">
                                        <p:cTn id="24" dur="500" fill="hold"/>
                                        <p:tgtEl>
                                          <p:spTgt spid="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486090" y="2761927"/>
            <a:ext cx="564577" cy="830997"/>
          </a:xfrm>
          <a:prstGeom prst="rect">
            <a:avLst/>
          </a:prstGeom>
          <a:noFill/>
        </p:spPr>
        <p:txBody>
          <a:bodyPr wrap="none" lIns="91440" tIns="45720" rIns="91440" bIns="45720">
            <a:spAutoFit/>
          </a:bodyPr>
          <a:lstStyle/>
          <a:p>
            <a:pPr algn="ctr"/>
            <a:r>
              <a:rPr lang="en-US" altLang="zh-CN" sz="4800" b="1" cap="none" spc="0" dirty="0" smtClean="0">
                <a:ln w="10160">
                  <a:solidFill>
                    <a:srgbClr val="FF000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2</a:t>
            </a:r>
            <a:endParaRPr lang="zh-CN" altLang="en-US" sz="4800" b="1" cap="none" spc="0"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3675465" y="2752436"/>
            <a:ext cx="2662204" cy="830997"/>
          </a:xfrm>
          <a:prstGeom prst="rect">
            <a:avLst/>
          </a:prstGeom>
          <a:noFill/>
        </p:spPr>
        <p:txBody>
          <a:bodyPr wrap="none" lIns="91440" tIns="45720" rIns="91440" bIns="45720">
            <a:spAutoFit/>
          </a:bodyPr>
          <a:lstStyle/>
          <a:p>
            <a:pPr algn="ctr"/>
            <a:r>
              <a:rPr lang="en-US" altLang="zh-CN" sz="4800" cap="none" spc="0" dirty="0" smtClean="0">
                <a:ln w="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Problem</a:t>
            </a:r>
            <a:endParaRPr lang="zh-CN" altLang="en-US" sz="4800" cap="none" spc="0" dirty="0">
              <a:ln w="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9" name="灯片编号占位符 18"/>
          <p:cNvSpPr>
            <a:spLocks noGrp="1"/>
          </p:cNvSpPr>
          <p:nvPr>
            <p:ph type="sldNum" sz="quarter" idx="12"/>
          </p:nvPr>
        </p:nvSpPr>
        <p:spPr/>
        <p:txBody>
          <a:bodyPr/>
          <a:lstStyle/>
          <a:p>
            <a:fld id="{523CE5A3-3300-4D41-99A4-0032E3512D03}" type="slidenum">
              <a:rPr lang="zh-CN" altLang="en-US" smtClean="0"/>
              <a:t>11</a:t>
            </a:fld>
            <a:endParaRPr lang="zh-CN" altLang="en-US"/>
          </a:p>
        </p:txBody>
      </p:sp>
    </p:spTree>
    <p:extLst>
      <p:ext uri="{BB962C8B-B14F-4D97-AF65-F5344CB8AC3E}">
        <p14:creationId xmlns:p14="http://schemas.microsoft.com/office/powerpoint/2010/main" val="1493814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12</a:t>
            </a:fld>
            <a:endParaRPr lang="zh-CN" altLang="en-US"/>
          </a:p>
        </p:txBody>
      </p:sp>
      <p:sp>
        <p:nvSpPr>
          <p:cNvPr id="5" name="矩形 4"/>
          <p:cNvSpPr/>
          <p:nvPr/>
        </p:nvSpPr>
        <p:spPr>
          <a:xfrm>
            <a:off x="2480354" y="200834"/>
            <a:ext cx="4183326" cy="707886"/>
          </a:xfrm>
          <a:prstGeom prst="rect">
            <a:avLst/>
          </a:prstGeom>
        </p:spPr>
        <p:txBody>
          <a:bodyPr wrap="none">
            <a:spAutoFit/>
          </a:bodyPr>
          <a:lstStyle/>
          <a:p>
            <a:pPr algn="ctr"/>
            <a:r>
              <a:rPr lang="en-US" altLang="zh-CN" sz="4000" dirty="0" smtClean="0">
                <a:solidFill>
                  <a:srgbClr val="FF0000"/>
                </a:solidFill>
                <a:latin typeface="微软雅黑" panose="020B0503020204020204" pitchFamily="34" charset="-122"/>
                <a:ea typeface="微软雅黑" panose="020B0503020204020204" pitchFamily="34" charset="-122"/>
              </a:rPr>
              <a:t>The 1st Problem</a:t>
            </a:r>
            <a:endParaRPr lang="zh-CN" altLang="en-US" sz="4000"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33484" y="1026444"/>
            <a:ext cx="7981865" cy="1569660"/>
          </a:xfrm>
          <a:prstGeom prst="rect">
            <a:avLst/>
          </a:prstGeom>
          <a:noFill/>
        </p:spPr>
        <p:txBody>
          <a:bodyPr wrap="square" rtlCol="0">
            <a:spAutoFit/>
          </a:bodyPr>
          <a:lstStyle/>
          <a:p>
            <a:r>
              <a:rPr lang="en-US" altLang="zh-CN" sz="4800" b="1" dirty="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Is offline </a:t>
            </a:r>
            <a:r>
              <a:rPr lang="en-US" altLang="zh-CN" sz="4800" b="1"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d</a:t>
            </a:r>
            <a:r>
              <a:rPr lang="en-US" altLang="zh-CN" sz="4800" b="1" dirty="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ownloading really effective in most cases?</a:t>
            </a:r>
            <a:endParaRPr lang="zh-CN" altLang="en-US" sz="4800" b="1"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0" name="图片 9"/>
          <p:cNvPicPr>
            <a:picLocks noChangeAspect="1"/>
          </p:cNvPicPr>
          <p:nvPr/>
        </p:nvPicPr>
        <p:blipFill>
          <a:blip r:embed="rId3"/>
          <a:stretch>
            <a:fillRect/>
          </a:stretch>
        </p:blipFill>
        <p:spPr>
          <a:xfrm>
            <a:off x="481456" y="2883237"/>
            <a:ext cx="8085920" cy="1905000"/>
          </a:xfrm>
          <a:prstGeom prst="rect">
            <a:avLst/>
          </a:prstGeom>
        </p:spPr>
      </p:pic>
      <p:sp>
        <p:nvSpPr>
          <p:cNvPr id="11" name="圆角矩形标注 10"/>
          <p:cNvSpPr/>
          <p:nvPr/>
        </p:nvSpPr>
        <p:spPr>
          <a:xfrm>
            <a:off x="1244633" y="5212504"/>
            <a:ext cx="2778727" cy="719579"/>
          </a:xfrm>
          <a:prstGeom prst="wedgeRoundRectCallout">
            <a:avLst>
              <a:gd name="adj1" fmla="val 30159"/>
              <a:gd name="adj2" fmla="val -146219"/>
              <a:gd name="adj3" fmla="val 166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High success rate?</a:t>
            </a:r>
            <a:endPar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圆角矩形标注 11"/>
          <p:cNvSpPr/>
          <p:nvPr/>
        </p:nvSpPr>
        <p:spPr>
          <a:xfrm>
            <a:off x="5553116" y="5216904"/>
            <a:ext cx="1933534" cy="719579"/>
          </a:xfrm>
          <a:prstGeom prst="wedgeRoundRectCallout">
            <a:avLst>
              <a:gd name="adj1" fmla="val 28629"/>
              <a:gd name="adj2" fmla="val -145114"/>
              <a:gd name="adj3" fmla="val 16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High speed?</a:t>
            </a:r>
          </a:p>
        </p:txBody>
      </p:sp>
    </p:spTree>
    <p:extLst>
      <p:ext uri="{BB962C8B-B14F-4D97-AF65-F5344CB8AC3E}">
        <p14:creationId xmlns:p14="http://schemas.microsoft.com/office/powerpoint/2010/main" val="29321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13</a:t>
            </a:fld>
            <a:endParaRPr lang="zh-CN" altLang="en-US"/>
          </a:p>
        </p:txBody>
      </p:sp>
      <p:sp>
        <p:nvSpPr>
          <p:cNvPr id="5" name="矩形 4"/>
          <p:cNvSpPr/>
          <p:nvPr/>
        </p:nvSpPr>
        <p:spPr>
          <a:xfrm>
            <a:off x="2372151" y="200834"/>
            <a:ext cx="4399731" cy="707886"/>
          </a:xfrm>
          <a:prstGeom prst="rect">
            <a:avLst/>
          </a:prstGeom>
        </p:spPr>
        <p:txBody>
          <a:bodyPr wrap="none">
            <a:spAutoFit/>
          </a:bodyPr>
          <a:lstStyle/>
          <a:p>
            <a:pPr algn="ctr"/>
            <a:r>
              <a:rPr lang="en-US" altLang="zh-CN" sz="4000" dirty="0" smtClean="0">
                <a:solidFill>
                  <a:srgbClr val="FF0000"/>
                </a:solidFill>
                <a:latin typeface="微软雅黑" panose="020B0503020204020204" pitchFamily="34" charset="-122"/>
                <a:ea typeface="微软雅黑" panose="020B0503020204020204" pitchFamily="34" charset="-122"/>
              </a:rPr>
              <a:t>The 2nd Problem</a:t>
            </a:r>
            <a:endParaRPr lang="zh-CN" altLang="en-US" sz="4000"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33484" y="1026444"/>
            <a:ext cx="8316318" cy="1569660"/>
          </a:xfrm>
          <a:prstGeom prst="rect">
            <a:avLst/>
          </a:prstGeom>
          <a:noFill/>
        </p:spPr>
        <p:txBody>
          <a:bodyPr wrap="square" rtlCol="0">
            <a:spAutoFit/>
          </a:bodyPr>
          <a:lstStyle/>
          <a:p>
            <a:r>
              <a:rPr lang="en-US" altLang="zh-CN" sz="4800" b="1" dirty="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Which offline </a:t>
            </a:r>
            <a:r>
              <a:rPr lang="en-US" altLang="zh-CN" sz="4800" b="1"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d</a:t>
            </a:r>
            <a:r>
              <a:rPr lang="en-US" altLang="zh-CN" sz="4800" b="1" dirty="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ownloading approach should be selected?</a:t>
            </a:r>
            <a:endParaRPr lang="zh-CN" altLang="en-US" sz="4800" b="1"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Picture 2" descr="http://upload.news.cecb2b.com/2014/0411/13971878256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11" t="9416" r="2258" b="11919"/>
          <a:stretch/>
        </p:blipFill>
        <p:spPr bwMode="auto">
          <a:xfrm>
            <a:off x="285042" y="3636549"/>
            <a:ext cx="2397355" cy="1595409"/>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4002" y="3636549"/>
            <a:ext cx="1516712" cy="1516712"/>
          </a:xfrm>
          <a:prstGeom prst="rect">
            <a:avLst/>
          </a:prstGeom>
        </p:spPr>
      </p:pic>
      <p:sp>
        <p:nvSpPr>
          <p:cNvPr id="2" name="矩形 1"/>
          <p:cNvSpPr/>
          <p:nvPr/>
        </p:nvSpPr>
        <p:spPr>
          <a:xfrm>
            <a:off x="2906146" y="4080310"/>
            <a:ext cx="954107"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4000" b="1" cap="none" spc="0" dirty="0" smtClean="0">
                <a:ln/>
                <a:solidFill>
                  <a:schemeClr val="accent3"/>
                </a:solidFill>
                <a:effectLst/>
                <a:latin typeface="Arial Unicode MS" panose="020B0604020202020204" pitchFamily="34" charset="-122"/>
                <a:ea typeface="Arial Unicode MS" panose="020B0604020202020204" pitchFamily="34" charset="-122"/>
                <a:cs typeface="Arial Unicode MS" panose="020B0604020202020204" pitchFamily="34" charset="-122"/>
              </a:rPr>
              <a:t>OR</a:t>
            </a:r>
            <a:endParaRPr lang="zh-CN" altLang="en-US" sz="4000" b="1" cap="none" spc="0" dirty="0">
              <a:ln/>
              <a:solidFill>
                <a:schemeClr val="accent3"/>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矩形 7"/>
          <p:cNvSpPr/>
          <p:nvPr/>
        </p:nvSpPr>
        <p:spPr>
          <a:xfrm>
            <a:off x="5824463" y="4080310"/>
            <a:ext cx="954107"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4000" b="1" cap="none" spc="0" dirty="0" smtClean="0">
                <a:ln/>
                <a:solidFill>
                  <a:schemeClr val="accent3"/>
                </a:solidFill>
                <a:effectLst/>
                <a:latin typeface="Arial Unicode MS" panose="020B0604020202020204" pitchFamily="34" charset="-122"/>
                <a:ea typeface="Arial Unicode MS" panose="020B0604020202020204" pitchFamily="34" charset="-122"/>
                <a:cs typeface="Arial Unicode MS" panose="020B0604020202020204" pitchFamily="34" charset="-122"/>
              </a:rPr>
              <a:t>OR</a:t>
            </a:r>
            <a:endParaRPr lang="zh-CN" altLang="en-US" sz="4000" b="1" cap="none" spc="0" dirty="0">
              <a:ln/>
              <a:solidFill>
                <a:schemeClr val="accent3"/>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矩形 2"/>
          <p:cNvSpPr/>
          <p:nvPr/>
        </p:nvSpPr>
        <p:spPr>
          <a:xfrm>
            <a:off x="6938709" y="3914769"/>
            <a:ext cx="1934947" cy="923330"/>
          </a:xfrm>
          <a:prstGeom prst="rect">
            <a:avLst/>
          </a:prstGeom>
        </p:spPr>
        <p:txBody>
          <a:bodyPr wrap="square">
            <a:spAutoFit/>
          </a:bodyPr>
          <a:lstStyle/>
          <a:p>
            <a:r>
              <a:rPr lang="en-US" altLang="zh-CN" sz="5400" b="1" dirty="0" smtClean="0">
                <a:solidFill>
                  <a:srgbClr val="0070C0"/>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Both?</a:t>
            </a:r>
            <a:endParaRPr lang="zh-CN" altLang="en-US" sz="5400" b="1" dirty="0">
              <a:solidFill>
                <a:srgbClr val="0070C0"/>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488449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14</a:t>
            </a:fld>
            <a:endParaRPr lang="zh-CN" altLang="en-US"/>
          </a:p>
        </p:txBody>
      </p:sp>
      <p:sp>
        <p:nvSpPr>
          <p:cNvPr id="5" name="矩形 4"/>
          <p:cNvSpPr/>
          <p:nvPr/>
        </p:nvSpPr>
        <p:spPr>
          <a:xfrm>
            <a:off x="2435887" y="200834"/>
            <a:ext cx="4272260" cy="707886"/>
          </a:xfrm>
          <a:prstGeom prst="rect">
            <a:avLst/>
          </a:prstGeom>
        </p:spPr>
        <p:txBody>
          <a:bodyPr wrap="none">
            <a:spAutoFit/>
          </a:bodyPr>
          <a:lstStyle/>
          <a:p>
            <a:pPr algn="ctr"/>
            <a:r>
              <a:rPr lang="en-US" altLang="zh-CN" sz="4000" dirty="0" smtClean="0">
                <a:solidFill>
                  <a:srgbClr val="FF0000"/>
                </a:solidFill>
                <a:latin typeface="微软雅黑" panose="020B0503020204020204" pitchFamily="34" charset="-122"/>
                <a:ea typeface="微软雅黑" panose="020B0503020204020204" pitchFamily="34" charset="-122"/>
              </a:rPr>
              <a:t>The 3rd Problem</a:t>
            </a:r>
            <a:endParaRPr lang="zh-CN" altLang="en-US" sz="4000"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33484" y="1026444"/>
            <a:ext cx="8316318" cy="1569660"/>
          </a:xfrm>
          <a:prstGeom prst="rect">
            <a:avLst/>
          </a:prstGeom>
          <a:noFill/>
        </p:spPr>
        <p:txBody>
          <a:bodyPr wrap="square" rtlCol="0">
            <a:spAutoFit/>
          </a:bodyPr>
          <a:lstStyle/>
          <a:p>
            <a:r>
              <a:rPr lang="en-US" altLang="zh-CN" sz="4800" b="1" dirty="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When is offline </a:t>
            </a:r>
            <a:r>
              <a:rPr lang="en-US" altLang="zh-CN" sz="4800" b="1"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d</a:t>
            </a:r>
            <a:r>
              <a:rPr lang="en-US" altLang="zh-CN" sz="4800" b="1" dirty="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ownloading useless or even worse?</a:t>
            </a:r>
            <a:endParaRPr lang="zh-CN" altLang="en-US" sz="4800" b="1"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5"/>
          <p:cNvPicPr>
            <a:picLocks noChangeAspect="1"/>
          </p:cNvPicPr>
          <p:nvPr/>
        </p:nvPicPr>
        <p:blipFill>
          <a:blip r:embed="rId3"/>
          <a:stretch>
            <a:fillRect/>
          </a:stretch>
        </p:blipFill>
        <p:spPr>
          <a:xfrm>
            <a:off x="481456" y="2883237"/>
            <a:ext cx="8085920" cy="1905000"/>
          </a:xfrm>
          <a:prstGeom prst="rect">
            <a:avLst/>
          </a:prstGeom>
        </p:spPr>
      </p:pic>
      <p:pic>
        <p:nvPicPr>
          <p:cNvPr id="11266" name="Picture 2" descr="http://pic15.nipic.com/20110712/6096486_095920768186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421" t="5082" r="30447" b="5219"/>
          <a:stretch/>
        </p:blipFill>
        <p:spPr bwMode="auto">
          <a:xfrm>
            <a:off x="4572017" y="2713828"/>
            <a:ext cx="1486877" cy="21866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图示 6"/>
          <p:cNvGraphicFramePr/>
          <p:nvPr>
            <p:extLst>
              <p:ext uri="{D42A27DB-BD31-4B8C-83A1-F6EECF244321}">
                <p14:modId xmlns:p14="http://schemas.microsoft.com/office/powerpoint/2010/main" val="3223308253"/>
              </p:ext>
            </p:extLst>
          </p:nvPr>
        </p:nvGraphicFramePr>
        <p:xfrm>
          <a:off x="356036" y="4900437"/>
          <a:ext cx="8509665" cy="16167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8565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15</a:t>
            </a:fld>
            <a:endParaRPr lang="zh-CN" altLang="en-US"/>
          </a:p>
        </p:txBody>
      </p:sp>
      <p:sp>
        <p:nvSpPr>
          <p:cNvPr id="5" name="矩形 4"/>
          <p:cNvSpPr/>
          <p:nvPr/>
        </p:nvSpPr>
        <p:spPr>
          <a:xfrm>
            <a:off x="-11510" y="200834"/>
            <a:ext cx="9167061" cy="707886"/>
          </a:xfrm>
          <a:prstGeom prst="rect">
            <a:avLst/>
          </a:prstGeom>
        </p:spPr>
        <p:txBody>
          <a:bodyPr wrap="none">
            <a:spAutoFit/>
          </a:bodyPr>
          <a:lstStyle/>
          <a:p>
            <a:pPr algn="ctr"/>
            <a:r>
              <a:rPr lang="en-US" altLang="zh-CN" sz="4000" dirty="0" smtClean="0">
                <a:solidFill>
                  <a:srgbClr val="FF0000"/>
                </a:solidFill>
                <a:latin typeface="微软雅黑" panose="020B0503020204020204" pitchFamily="34" charset="-122"/>
                <a:ea typeface="微软雅黑" panose="020B0503020204020204" pitchFamily="34" charset="-122"/>
              </a:rPr>
              <a:t>General Problem: Selection Dilemma</a:t>
            </a:r>
            <a:endParaRPr lang="zh-CN" altLang="en-US" sz="4000" dirty="0">
              <a:solidFill>
                <a:srgbClr val="FF0000"/>
              </a:solidFill>
              <a:latin typeface="微软雅黑" panose="020B0503020204020204" pitchFamily="34" charset="-122"/>
              <a:ea typeface="微软雅黑" panose="020B0503020204020204" pitchFamily="34" charset="-122"/>
            </a:endParaRPr>
          </a:p>
        </p:txBody>
      </p:sp>
      <p:pic>
        <p:nvPicPr>
          <p:cNvPr id="6" name="Picture 2" descr="http://www.wlug.net/wp-content/uploads/2008/04/headach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228" y="2038475"/>
            <a:ext cx="13954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云形标注 6"/>
          <p:cNvSpPr/>
          <p:nvPr/>
        </p:nvSpPr>
        <p:spPr>
          <a:xfrm>
            <a:off x="2808194" y="1359120"/>
            <a:ext cx="5421406" cy="831692"/>
          </a:xfrm>
          <a:prstGeom prst="cloudCallout">
            <a:avLst>
              <a:gd name="adj1" fmla="val -65101"/>
              <a:gd name="adj2" fmla="val 754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smtClean="0">
                <a:solidFill>
                  <a:schemeClr val="tx1"/>
                </a:solidFill>
                <a:latin typeface="微软雅黑" panose="020B0503020204020204" pitchFamily="34" charset="-122"/>
                <a:ea typeface="微软雅黑" panose="020B0503020204020204" pitchFamily="34" charset="-122"/>
              </a:rPr>
              <a:t>Common Downloading or Offline Downloading?</a:t>
            </a:r>
          </a:p>
        </p:txBody>
      </p:sp>
      <p:sp>
        <p:nvSpPr>
          <p:cNvPr id="8" name="云形标注 7"/>
          <p:cNvSpPr/>
          <p:nvPr/>
        </p:nvSpPr>
        <p:spPr>
          <a:xfrm>
            <a:off x="2808194" y="2900984"/>
            <a:ext cx="5421406" cy="831692"/>
          </a:xfrm>
          <a:prstGeom prst="cloudCallout">
            <a:avLst>
              <a:gd name="adj1" fmla="val -65541"/>
              <a:gd name="adj2" fmla="val -746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smtClean="0">
                <a:solidFill>
                  <a:schemeClr val="tx1"/>
                </a:solidFill>
                <a:latin typeface="微软雅黑" panose="020B0503020204020204" pitchFamily="34" charset="-122"/>
                <a:ea typeface="微软雅黑" panose="020B0503020204020204" pitchFamily="34" charset="-122"/>
              </a:rPr>
              <a:t>Cloud-based or Smart AP? And which smart AP?</a:t>
            </a:r>
          </a:p>
        </p:txBody>
      </p:sp>
      <p:sp>
        <p:nvSpPr>
          <p:cNvPr id="10" name="圆角矩形 9"/>
          <p:cNvSpPr/>
          <p:nvPr/>
        </p:nvSpPr>
        <p:spPr>
          <a:xfrm>
            <a:off x="788720" y="4252015"/>
            <a:ext cx="7440880" cy="1957953"/>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Our work is the first quantitative and comparative study on these problems </a:t>
            </a:r>
          </a:p>
          <a:p>
            <a:pPr algn="ctr"/>
            <a:endParaRPr lang="en-US" altLang="zh-CN" sz="1000" b="1" dirty="0" smtClean="0">
              <a:latin typeface="微软雅黑" panose="020B0503020204020204" pitchFamily="34" charset="-122"/>
              <a:ea typeface="微软雅黑" panose="020B0503020204020204" pitchFamily="34" charset="-122"/>
            </a:endParaRPr>
          </a:p>
          <a:p>
            <a:pPr algn="ctr"/>
            <a:r>
              <a:rPr lang="en-US" altLang="zh-CN" sz="2000" b="1" dirty="0" smtClean="0">
                <a:latin typeface="微软雅黑" panose="020B0503020204020204" pitchFamily="34" charset="-122"/>
                <a:ea typeface="微软雅黑" panose="020B0503020204020204" pitchFamily="34" charset="-122"/>
              </a:rPr>
              <a:t>based on a large-scale dataset from Xuanfeng cloud and benchmark experiments of popular smart APs.</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2807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653070" y="2873239"/>
            <a:ext cx="564577" cy="830997"/>
          </a:xfrm>
          <a:prstGeom prst="rect">
            <a:avLst/>
          </a:prstGeom>
          <a:noFill/>
        </p:spPr>
        <p:txBody>
          <a:bodyPr wrap="none" lIns="91440" tIns="45720" rIns="91440" bIns="45720">
            <a:spAutoFit/>
          </a:bodyPr>
          <a:lstStyle/>
          <a:p>
            <a:pPr algn="ctr"/>
            <a:r>
              <a:rPr lang="en-US" altLang="zh-CN" sz="4800" b="1" cap="none" spc="0" dirty="0" smtClean="0">
                <a:ln w="10160">
                  <a:solidFill>
                    <a:srgbClr val="00B05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3</a:t>
            </a:r>
            <a:endParaRPr lang="zh-CN" altLang="en-US" sz="4800" b="1" cap="none" spc="0"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3616786" y="2863748"/>
            <a:ext cx="2286587" cy="830997"/>
          </a:xfrm>
          <a:prstGeom prst="rect">
            <a:avLst/>
          </a:prstGeom>
          <a:noFill/>
        </p:spPr>
        <p:txBody>
          <a:bodyPr wrap="none" lIns="91440" tIns="45720" rIns="91440" bIns="45720">
            <a:spAutoFit/>
          </a:bodyPr>
          <a:lstStyle/>
          <a:p>
            <a:pPr algn="ctr"/>
            <a:r>
              <a:rPr lang="en-US" altLang="zh-CN" sz="4800" cap="none" spc="0" dirty="0" smtClean="0">
                <a:ln w="0"/>
                <a:solidFill>
                  <a:srgbClr val="00B05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System</a:t>
            </a:r>
            <a:endParaRPr lang="zh-CN" altLang="en-US" sz="4800" cap="none" spc="0" dirty="0">
              <a:ln w="0"/>
              <a:solidFill>
                <a:srgbClr val="00B05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9" name="灯片编号占位符 18"/>
          <p:cNvSpPr>
            <a:spLocks noGrp="1"/>
          </p:cNvSpPr>
          <p:nvPr>
            <p:ph type="sldNum" sz="quarter" idx="12"/>
          </p:nvPr>
        </p:nvSpPr>
        <p:spPr/>
        <p:txBody>
          <a:bodyPr/>
          <a:lstStyle/>
          <a:p>
            <a:fld id="{523CE5A3-3300-4D41-99A4-0032E3512D03}" type="slidenum">
              <a:rPr lang="zh-CN" altLang="en-US" smtClean="0"/>
              <a:t>16</a:t>
            </a:fld>
            <a:endParaRPr lang="zh-CN" altLang="en-US"/>
          </a:p>
        </p:txBody>
      </p:sp>
    </p:spTree>
    <p:extLst>
      <p:ext uri="{BB962C8B-B14F-4D97-AF65-F5344CB8AC3E}">
        <p14:creationId xmlns:p14="http://schemas.microsoft.com/office/powerpoint/2010/main" val="1260711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7347657" y="4623734"/>
            <a:ext cx="1351071" cy="1125058"/>
          </a:xfrm>
          <a:prstGeom prst="roundRect">
            <a:avLst/>
          </a:prstGeom>
          <a:solidFill>
            <a:schemeClr val="bg1"/>
          </a:solidFill>
          <a:ln w="38100">
            <a:solidFill>
              <a:srgbClr val="85D6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523CE5A3-3300-4D41-99A4-0032E3512D03}" type="slidenum">
              <a:rPr lang="zh-CN" altLang="en-US" smtClean="0"/>
              <a:t>17</a:t>
            </a:fld>
            <a:endParaRPr lang="zh-CN" altLang="en-US"/>
          </a:p>
        </p:txBody>
      </p:sp>
      <p:sp>
        <p:nvSpPr>
          <p:cNvPr id="5" name="矩形 4"/>
          <p:cNvSpPr/>
          <p:nvPr/>
        </p:nvSpPr>
        <p:spPr>
          <a:xfrm>
            <a:off x="2682060" y="200834"/>
            <a:ext cx="4145687" cy="707886"/>
          </a:xfrm>
          <a:prstGeom prst="rect">
            <a:avLst/>
          </a:prstGeom>
        </p:spPr>
        <p:txBody>
          <a:bodyPr wrap="none">
            <a:spAutoFit/>
          </a:bodyPr>
          <a:lstStyle/>
          <a:p>
            <a:pPr algn="ctr"/>
            <a:r>
              <a:rPr lang="en-US" altLang="zh-CN" sz="4000" dirty="0" smtClean="0">
                <a:solidFill>
                  <a:srgbClr val="00B050"/>
                </a:solidFill>
                <a:latin typeface="微软雅黑" panose="020B0503020204020204" pitchFamily="34" charset="-122"/>
                <a:ea typeface="微软雅黑" panose="020B0503020204020204" pitchFamily="34" charset="-122"/>
              </a:rPr>
              <a:t>Xuanfeng Cloud</a:t>
            </a:r>
            <a:endParaRPr lang="zh-CN" altLang="en-US" sz="4000" dirty="0">
              <a:solidFill>
                <a:srgbClr val="00B05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3206080" y="1056467"/>
            <a:ext cx="5935324" cy="4846656"/>
          </a:xfrm>
          <a:prstGeom prst="rect">
            <a:avLst/>
          </a:prstGeom>
        </p:spPr>
      </p:pic>
      <p:pic>
        <p:nvPicPr>
          <p:cNvPr id="3" name="图片 2"/>
          <p:cNvPicPr>
            <a:picLocks noChangeAspect="1"/>
          </p:cNvPicPr>
          <p:nvPr/>
        </p:nvPicPr>
        <p:blipFill rotWithShape="1">
          <a:blip r:embed="rId4"/>
          <a:srcRect b="43710"/>
          <a:stretch/>
        </p:blipFill>
        <p:spPr>
          <a:xfrm>
            <a:off x="626705" y="1743819"/>
            <a:ext cx="2165622" cy="1945584"/>
          </a:xfrm>
          <a:prstGeom prst="rect">
            <a:avLst/>
          </a:prstGeom>
        </p:spPr>
      </p:pic>
      <p:pic>
        <p:nvPicPr>
          <p:cNvPr id="9" name="图片 8"/>
          <p:cNvPicPr>
            <a:picLocks noChangeAspect="1"/>
          </p:cNvPicPr>
          <p:nvPr/>
        </p:nvPicPr>
        <p:blipFill>
          <a:blip r:embed="rId5"/>
          <a:stretch>
            <a:fillRect/>
          </a:stretch>
        </p:blipFill>
        <p:spPr>
          <a:xfrm>
            <a:off x="214498" y="4382616"/>
            <a:ext cx="2947233" cy="1246906"/>
          </a:xfrm>
          <a:prstGeom prst="rect">
            <a:avLst/>
          </a:prstGeom>
        </p:spPr>
      </p:pic>
      <p:sp>
        <p:nvSpPr>
          <p:cNvPr id="11" name="矩形 10"/>
          <p:cNvSpPr/>
          <p:nvPr/>
        </p:nvSpPr>
        <p:spPr>
          <a:xfrm>
            <a:off x="693853" y="2958085"/>
            <a:ext cx="1985738" cy="400110"/>
          </a:xfrm>
          <a:prstGeom prst="rect">
            <a:avLst/>
          </a:prstGeom>
        </p:spPr>
        <p:txBody>
          <a:bodyPr wrap="square">
            <a:spAutoFit/>
          </a:bodyPr>
          <a:lstStyle/>
          <a:p>
            <a:r>
              <a:rPr lang="en-US" altLang="zh-CN" sz="2000" b="0" i="0" u="none" strike="noStrike" baseline="0" dirty="0" smtClean="0">
                <a:latin typeface="Arial Unicode MS" panose="020B0604020202020204" pitchFamily="34" charset="-122"/>
                <a:ea typeface="Arial Unicode MS" panose="020B0604020202020204" pitchFamily="34" charset="-122"/>
                <a:cs typeface="Arial Unicode MS" panose="020B0604020202020204" pitchFamily="34" charset="-122"/>
                <a:hlinkClick r:id="rId6"/>
              </a:rPr>
              <a:t>http://xf.qq.com</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矩形 11"/>
          <p:cNvSpPr/>
          <p:nvPr/>
        </p:nvSpPr>
        <p:spPr>
          <a:xfrm>
            <a:off x="70760" y="5212681"/>
            <a:ext cx="3172663" cy="369332"/>
          </a:xfrm>
          <a:prstGeom prst="rect">
            <a:avLst/>
          </a:prstGeom>
        </p:spPr>
        <p:txBody>
          <a:bodyPr wrap="none">
            <a:spAutoFit/>
          </a:bodyPr>
          <a:lstStyle/>
          <a:p>
            <a:r>
              <a:rPr lang="zh-CN" altLang="en-US" dirty="0" smtClean="0">
                <a:latin typeface="Arial Unicode MS" panose="020B0604020202020204" pitchFamily="34" charset="-122"/>
                <a:ea typeface="Arial Unicode MS" panose="020B0604020202020204" pitchFamily="34" charset="-122"/>
                <a:cs typeface="Arial Unicode MS" panose="020B0604020202020204" pitchFamily="34" charset="-122"/>
                <a:hlinkClick r:id="rId7"/>
              </a:rPr>
              <a:t>http://lixian.qq.com/main.html</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3" name="Picture 4" descr="http://a1.att.hudong.com/80/98/01300534288001135380983230448_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1175" y="95250"/>
            <a:ext cx="967425" cy="919054"/>
          </a:xfrm>
          <a:prstGeom prst="rect">
            <a:avLst/>
          </a:prstGeom>
          <a:noFill/>
          <a:extLst>
            <a:ext uri="{909E8E84-426E-40DD-AFC4-6F175D3DCCD1}">
              <a14:hiddenFill xmlns:a14="http://schemas.microsoft.com/office/drawing/2010/main">
                <a:solidFill>
                  <a:srgbClr val="FFFFFF"/>
                </a:solidFill>
              </a14:hiddenFill>
            </a:ext>
          </a:extLst>
        </p:spPr>
      </p:pic>
      <p:sp>
        <p:nvSpPr>
          <p:cNvPr id="14" name="圆角矩形标注 13"/>
          <p:cNvSpPr/>
          <p:nvPr/>
        </p:nvSpPr>
        <p:spPr>
          <a:xfrm>
            <a:off x="7216064" y="3158140"/>
            <a:ext cx="1808668" cy="1143847"/>
          </a:xfrm>
          <a:prstGeom prst="wedgeRoundRectCallout">
            <a:avLst>
              <a:gd name="adj1" fmla="val -83593"/>
              <a:gd name="adj2" fmla="val -2326"/>
              <a:gd name="adj3" fmla="val 16667"/>
            </a:avLst>
          </a:prstGeom>
          <a:solidFill>
            <a:srgbClr val="85D64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2-PB Collaborative Cache</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圆角矩形标注 15"/>
          <p:cNvSpPr/>
          <p:nvPr/>
        </p:nvSpPr>
        <p:spPr>
          <a:xfrm>
            <a:off x="4507954" y="6072573"/>
            <a:ext cx="3331575" cy="466340"/>
          </a:xfrm>
          <a:prstGeom prst="wedgeRoundRectCallout">
            <a:avLst>
              <a:gd name="adj1" fmla="val 44331"/>
              <a:gd name="adj2" fmla="val -208636"/>
              <a:gd name="adj3" fmla="val 16667"/>
            </a:avLst>
          </a:prstGeom>
          <a:solidFill>
            <a:srgbClr val="85D64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Privileged Network Path</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428261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18</a:t>
            </a:fld>
            <a:endParaRPr lang="zh-CN" altLang="en-US"/>
          </a:p>
        </p:txBody>
      </p:sp>
      <p:sp>
        <p:nvSpPr>
          <p:cNvPr id="5" name="矩形 4"/>
          <p:cNvSpPr/>
          <p:nvPr/>
        </p:nvSpPr>
        <p:spPr>
          <a:xfrm>
            <a:off x="3112356" y="200834"/>
            <a:ext cx="2712602" cy="707886"/>
          </a:xfrm>
          <a:prstGeom prst="rect">
            <a:avLst/>
          </a:prstGeom>
        </p:spPr>
        <p:txBody>
          <a:bodyPr wrap="none">
            <a:spAutoFit/>
          </a:bodyPr>
          <a:lstStyle/>
          <a:p>
            <a:pPr algn="ctr"/>
            <a:r>
              <a:rPr lang="en-US" altLang="zh-CN" sz="4000" dirty="0" smtClean="0">
                <a:solidFill>
                  <a:srgbClr val="00B050"/>
                </a:solidFill>
                <a:latin typeface="微软雅黑" panose="020B0503020204020204" pitchFamily="34" charset="-122"/>
                <a:ea typeface="微软雅黑" panose="020B0503020204020204" pitchFamily="34" charset="-122"/>
              </a:rPr>
              <a:t>Smart APs</a:t>
            </a:r>
            <a:endParaRPr lang="zh-CN" altLang="en-US" sz="4000" dirty="0">
              <a:solidFill>
                <a:srgbClr val="00B05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3094997" y="1121084"/>
            <a:ext cx="5705725" cy="3978023"/>
          </a:xfrm>
          <a:prstGeom prst="rect">
            <a:avLst/>
          </a:prstGeom>
        </p:spPr>
      </p:pic>
      <p:pic>
        <p:nvPicPr>
          <p:cNvPr id="7" name="图片 6"/>
          <p:cNvPicPr>
            <a:picLocks noChangeAspect="1"/>
          </p:cNvPicPr>
          <p:nvPr/>
        </p:nvPicPr>
        <p:blipFill>
          <a:blip r:embed="rId4"/>
          <a:stretch>
            <a:fillRect/>
          </a:stretch>
        </p:blipFill>
        <p:spPr>
          <a:xfrm>
            <a:off x="211446" y="5311471"/>
            <a:ext cx="8728651" cy="967041"/>
          </a:xfrm>
          <a:prstGeom prst="rect">
            <a:avLst/>
          </a:prstGeom>
        </p:spPr>
      </p:pic>
      <p:pic>
        <p:nvPicPr>
          <p:cNvPr id="18" name="图片 17"/>
          <p:cNvPicPr>
            <a:picLocks noChangeAspect="1"/>
          </p:cNvPicPr>
          <p:nvPr/>
        </p:nvPicPr>
        <p:blipFill>
          <a:blip r:embed="rId5"/>
          <a:stretch>
            <a:fillRect/>
          </a:stretch>
        </p:blipFill>
        <p:spPr>
          <a:xfrm>
            <a:off x="374376" y="1326990"/>
            <a:ext cx="1002806" cy="952500"/>
          </a:xfrm>
          <a:prstGeom prst="rect">
            <a:avLst/>
          </a:prstGeom>
        </p:spPr>
      </p:pic>
      <p:pic>
        <p:nvPicPr>
          <p:cNvPr id="19" name="图片 18"/>
          <p:cNvPicPr>
            <a:picLocks noChangeAspect="1"/>
          </p:cNvPicPr>
          <p:nvPr/>
        </p:nvPicPr>
        <p:blipFill>
          <a:blip r:embed="rId6"/>
          <a:stretch>
            <a:fillRect/>
          </a:stretch>
        </p:blipFill>
        <p:spPr>
          <a:xfrm>
            <a:off x="552018" y="2456680"/>
            <a:ext cx="583913" cy="990600"/>
          </a:xfrm>
          <a:prstGeom prst="rect">
            <a:avLst/>
          </a:prstGeom>
        </p:spPr>
      </p:pic>
      <p:pic>
        <p:nvPicPr>
          <p:cNvPr id="20" name="图片 19"/>
          <p:cNvPicPr>
            <a:picLocks noChangeAspect="1"/>
          </p:cNvPicPr>
          <p:nvPr/>
        </p:nvPicPr>
        <p:blipFill>
          <a:blip r:embed="rId7"/>
          <a:stretch>
            <a:fillRect/>
          </a:stretch>
        </p:blipFill>
        <p:spPr>
          <a:xfrm>
            <a:off x="353330" y="3536394"/>
            <a:ext cx="952031" cy="1092200"/>
          </a:xfrm>
          <a:prstGeom prst="rect">
            <a:avLst/>
          </a:prstGeom>
        </p:spPr>
      </p:pic>
      <p:sp>
        <p:nvSpPr>
          <p:cNvPr id="8" name="文本框 7"/>
          <p:cNvSpPr txBox="1"/>
          <p:nvPr/>
        </p:nvSpPr>
        <p:spPr>
          <a:xfrm>
            <a:off x="1383526" y="1598213"/>
            <a:ext cx="961335" cy="461665"/>
          </a:xfrm>
          <a:prstGeom prst="rect">
            <a:avLst/>
          </a:prstGeom>
          <a:noFill/>
        </p:spPr>
        <p:txBody>
          <a:bodyPr wrap="square" rtlCol="0">
            <a:spAutoFit/>
          </a:bodyPr>
          <a:lstStyle/>
          <a:p>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$20</a:t>
            </a:r>
            <a:endPar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 name="文本框 20"/>
          <p:cNvSpPr txBox="1"/>
          <p:nvPr/>
        </p:nvSpPr>
        <p:spPr>
          <a:xfrm>
            <a:off x="1377182" y="2721147"/>
            <a:ext cx="1150560" cy="461665"/>
          </a:xfrm>
          <a:prstGeom prst="rect">
            <a:avLst/>
          </a:prstGeom>
          <a:noFill/>
        </p:spPr>
        <p:txBody>
          <a:bodyPr wrap="square" rtlCol="0">
            <a:spAutoFit/>
          </a:bodyPr>
          <a:lstStyle/>
          <a:p>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$100</a:t>
            </a:r>
            <a:endPar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文本框 21"/>
          <p:cNvSpPr txBox="1"/>
          <p:nvPr/>
        </p:nvSpPr>
        <p:spPr>
          <a:xfrm>
            <a:off x="1383526" y="3878531"/>
            <a:ext cx="961335" cy="461665"/>
          </a:xfrm>
          <a:prstGeom prst="rect">
            <a:avLst/>
          </a:prstGeom>
          <a:noFill/>
        </p:spPr>
        <p:txBody>
          <a:bodyPr wrap="square" rtlCol="0">
            <a:spAutoFit/>
          </a:bodyPr>
          <a:lstStyle/>
          <a:p>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$20</a:t>
            </a:r>
            <a:endPar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椭圆 11"/>
          <p:cNvSpPr/>
          <p:nvPr/>
        </p:nvSpPr>
        <p:spPr>
          <a:xfrm>
            <a:off x="3900066" y="2027855"/>
            <a:ext cx="4532733" cy="558328"/>
          </a:xfrm>
          <a:prstGeom prst="ellipse">
            <a:avLst/>
          </a:prstGeom>
          <a:solidFill>
            <a:schemeClr val="bg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Tree>
    <p:extLst>
      <p:ext uri="{BB962C8B-B14F-4D97-AF65-F5344CB8AC3E}">
        <p14:creationId xmlns:p14="http://schemas.microsoft.com/office/powerpoint/2010/main" val="419356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471515" y="2866615"/>
            <a:ext cx="564577" cy="830997"/>
          </a:xfrm>
          <a:prstGeom prst="rect">
            <a:avLst/>
          </a:prstGeom>
          <a:noFill/>
        </p:spPr>
        <p:txBody>
          <a:bodyPr wrap="none" lIns="91440" tIns="45720" rIns="91440" bIns="45720">
            <a:spAutoFit/>
          </a:bodyPr>
          <a:lstStyle/>
          <a:p>
            <a:pPr algn="ctr"/>
            <a:r>
              <a:rPr lang="en-US" altLang="zh-CN" sz="4800" b="1" cap="none" spc="0" dirty="0" smtClean="0">
                <a:ln w="10160">
                  <a:solidFill>
                    <a:srgbClr val="0070C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4</a:t>
            </a:r>
            <a:endParaRPr lang="zh-CN" altLang="en-US" sz="4800" b="1" cap="none" spc="0" dirty="0">
              <a:ln w="10160">
                <a:solidFill>
                  <a:srgbClr val="0070C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3473276" y="2857124"/>
            <a:ext cx="3037435" cy="830997"/>
          </a:xfrm>
          <a:prstGeom prst="rect">
            <a:avLst/>
          </a:prstGeom>
          <a:noFill/>
        </p:spPr>
        <p:txBody>
          <a:bodyPr wrap="none" lIns="91440" tIns="45720" rIns="91440" bIns="45720">
            <a:spAutoFit/>
          </a:bodyPr>
          <a:lstStyle/>
          <a:p>
            <a:pPr algn="ctr"/>
            <a:r>
              <a:rPr lang="en-US" altLang="zh-CN" sz="4800" cap="none" spc="0" dirty="0" smtClean="0">
                <a:ln w="0"/>
                <a:solidFill>
                  <a:schemeClr val="accent5"/>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Workload</a:t>
            </a:r>
            <a:endParaRPr lang="zh-CN" altLang="en-US" sz="4800" cap="none" spc="0" dirty="0">
              <a:ln w="0"/>
              <a:solidFill>
                <a:schemeClr val="accent5"/>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9" name="灯片编号占位符 18"/>
          <p:cNvSpPr>
            <a:spLocks noGrp="1"/>
          </p:cNvSpPr>
          <p:nvPr>
            <p:ph type="sldNum" sz="quarter" idx="12"/>
          </p:nvPr>
        </p:nvSpPr>
        <p:spPr/>
        <p:txBody>
          <a:bodyPr/>
          <a:lstStyle/>
          <a:p>
            <a:fld id="{523CE5A3-3300-4D41-99A4-0032E3512D03}" type="slidenum">
              <a:rPr lang="zh-CN" altLang="en-US" smtClean="0"/>
              <a:t>19</a:t>
            </a:fld>
            <a:endParaRPr lang="zh-CN" altLang="en-US"/>
          </a:p>
        </p:txBody>
      </p:sp>
    </p:spTree>
    <p:extLst>
      <p:ext uri="{BB962C8B-B14F-4D97-AF65-F5344CB8AC3E}">
        <p14:creationId xmlns:p14="http://schemas.microsoft.com/office/powerpoint/2010/main" val="1354064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35313" y="200834"/>
            <a:ext cx="2273379" cy="769441"/>
          </a:xfrm>
          <a:prstGeom prst="rect">
            <a:avLst/>
          </a:prstGeom>
        </p:spPr>
        <p:txBody>
          <a:bodyPr wrap="none">
            <a:spAutoFit/>
          </a:bodyPr>
          <a:lstStyle/>
          <a:p>
            <a:pPr algn="ctr"/>
            <a:r>
              <a:rPr lang="en-US" altLang="zh-CN" sz="4400" b="1" dirty="0" smtClean="0">
                <a:solidFill>
                  <a:schemeClr val="tx1">
                    <a:lumMod val="75000"/>
                    <a:lumOff val="25000"/>
                  </a:schemeClr>
                </a:solidFill>
                <a:latin typeface="微软雅黑" panose="020B0503020204020204" pitchFamily="34" charset="-122"/>
                <a:ea typeface="微软雅黑" panose="020B0503020204020204" pitchFamily="34" charset="-122"/>
              </a:rPr>
              <a:t>Outline</a:t>
            </a:r>
            <a:endPar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238274" y="1106729"/>
            <a:ext cx="564578" cy="830997"/>
          </a:xfrm>
          <a:prstGeom prst="rect">
            <a:avLst/>
          </a:prstGeom>
          <a:noFill/>
        </p:spPr>
        <p:txBody>
          <a:bodyPr wrap="none" lIns="91440" tIns="45720" rIns="91440" bIns="45720">
            <a:spAutoFit/>
          </a:bodyPr>
          <a:lstStyle/>
          <a:p>
            <a:pPr algn="ctr"/>
            <a:r>
              <a:rPr lang="en-US" altLang="zh-CN" sz="4800" b="1" cap="none" spc="0" dirty="0" smtClean="0">
                <a:ln w="10160">
                  <a:solidFill>
                    <a:srgbClr val="C0000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1</a:t>
            </a:r>
            <a:endParaRPr lang="zh-CN" altLang="en-US" sz="4800" b="1" cap="none" spc="0" dirty="0">
              <a:ln w="10160">
                <a:solidFill>
                  <a:srgbClr val="C0000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2904460" y="1097238"/>
            <a:ext cx="3708579" cy="830997"/>
          </a:xfrm>
          <a:prstGeom prst="rect">
            <a:avLst/>
          </a:prstGeom>
          <a:noFill/>
        </p:spPr>
        <p:txBody>
          <a:bodyPr wrap="none" lIns="91440" tIns="45720" rIns="91440" bIns="45720">
            <a:spAutoFit/>
          </a:bodyPr>
          <a:lstStyle/>
          <a:p>
            <a:pPr algn="ctr"/>
            <a:r>
              <a:rPr lang="en-US" altLang="zh-CN" sz="4800" cap="none" spc="0"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Background</a:t>
            </a:r>
            <a:endParaRPr lang="zh-CN" altLang="en-US" sz="4800" cap="none" spc="0"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2239600" y="1982699"/>
            <a:ext cx="564577" cy="830997"/>
          </a:xfrm>
          <a:prstGeom prst="rect">
            <a:avLst/>
          </a:prstGeom>
          <a:noFill/>
        </p:spPr>
        <p:txBody>
          <a:bodyPr wrap="none" lIns="91440" tIns="45720" rIns="91440" bIns="45720">
            <a:spAutoFit/>
          </a:bodyPr>
          <a:lstStyle/>
          <a:p>
            <a:pPr algn="ctr"/>
            <a:r>
              <a:rPr lang="en-US" altLang="zh-CN" sz="4800" b="1" cap="none" spc="0" dirty="0" smtClean="0">
                <a:ln w="10160">
                  <a:solidFill>
                    <a:srgbClr val="FF000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2</a:t>
            </a:r>
            <a:endParaRPr lang="zh-CN" altLang="en-US" sz="4800" b="1" cap="none" spc="0"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3428975" y="1973208"/>
            <a:ext cx="2662204" cy="830997"/>
          </a:xfrm>
          <a:prstGeom prst="rect">
            <a:avLst/>
          </a:prstGeom>
          <a:noFill/>
        </p:spPr>
        <p:txBody>
          <a:bodyPr wrap="none" lIns="91440" tIns="45720" rIns="91440" bIns="45720">
            <a:spAutoFit/>
          </a:bodyPr>
          <a:lstStyle/>
          <a:p>
            <a:pPr algn="ctr"/>
            <a:r>
              <a:rPr lang="en-US" altLang="zh-CN" sz="4800" cap="none" spc="0" dirty="0" smtClean="0">
                <a:ln w="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Problem</a:t>
            </a:r>
            <a:endParaRPr lang="zh-CN" altLang="en-US" sz="4800" cap="none" spc="0" dirty="0">
              <a:ln w="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2239600" y="2873239"/>
            <a:ext cx="564577" cy="830997"/>
          </a:xfrm>
          <a:prstGeom prst="rect">
            <a:avLst/>
          </a:prstGeom>
          <a:noFill/>
        </p:spPr>
        <p:txBody>
          <a:bodyPr wrap="none" lIns="91440" tIns="45720" rIns="91440" bIns="45720">
            <a:spAutoFit/>
          </a:bodyPr>
          <a:lstStyle/>
          <a:p>
            <a:pPr algn="ctr"/>
            <a:r>
              <a:rPr lang="en-US" altLang="zh-CN" sz="4800" b="1" cap="none" spc="0" dirty="0" smtClean="0">
                <a:ln w="10160">
                  <a:solidFill>
                    <a:srgbClr val="00B05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3</a:t>
            </a:r>
            <a:endParaRPr lang="zh-CN" altLang="en-US" sz="4800" b="1" cap="none" spc="0"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3616786" y="2863748"/>
            <a:ext cx="2286587" cy="830997"/>
          </a:xfrm>
          <a:prstGeom prst="rect">
            <a:avLst/>
          </a:prstGeom>
          <a:noFill/>
        </p:spPr>
        <p:txBody>
          <a:bodyPr wrap="none" lIns="91440" tIns="45720" rIns="91440" bIns="45720">
            <a:spAutoFit/>
          </a:bodyPr>
          <a:lstStyle/>
          <a:p>
            <a:pPr algn="ctr"/>
            <a:r>
              <a:rPr lang="en-US" altLang="zh-CN" sz="4800" cap="none" spc="0" dirty="0" smtClean="0">
                <a:ln w="0"/>
                <a:solidFill>
                  <a:srgbClr val="00B05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System</a:t>
            </a:r>
            <a:endParaRPr lang="zh-CN" altLang="en-US" sz="4800" cap="none" spc="0" dirty="0">
              <a:ln w="0"/>
              <a:solidFill>
                <a:srgbClr val="00B05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2240926" y="3749209"/>
            <a:ext cx="564577" cy="830997"/>
          </a:xfrm>
          <a:prstGeom prst="rect">
            <a:avLst/>
          </a:prstGeom>
          <a:noFill/>
        </p:spPr>
        <p:txBody>
          <a:bodyPr wrap="none" lIns="91440" tIns="45720" rIns="91440" bIns="45720">
            <a:spAutoFit/>
          </a:bodyPr>
          <a:lstStyle/>
          <a:p>
            <a:pPr algn="ctr"/>
            <a:r>
              <a:rPr lang="en-US" altLang="zh-CN" sz="4800" b="1" cap="none" spc="0" dirty="0" smtClean="0">
                <a:ln w="10160">
                  <a:solidFill>
                    <a:srgbClr val="0070C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4</a:t>
            </a:r>
            <a:endParaRPr lang="zh-CN" altLang="en-US" sz="4800" b="1" cap="none" spc="0" dirty="0">
              <a:ln w="10160">
                <a:solidFill>
                  <a:srgbClr val="0070C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3242687" y="3739718"/>
            <a:ext cx="3037435" cy="830997"/>
          </a:xfrm>
          <a:prstGeom prst="rect">
            <a:avLst/>
          </a:prstGeom>
          <a:noFill/>
        </p:spPr>
        <p:txBody>
          <a:bodyPr wrap="none" lIns="91440" tIns="45720" rIns="91440" bIns="45720">
            <a:spAutoFit/>
          </a:bodyPr>
          <a:lstStyle/>
          <a:p>
            <a:pPr algn="ctr"/>
            <a:r>
              <a:rPr lang="en-US" altLang="zh-CN" sz="4800" cap="none" spc="0" dirty="0" smtClean="0">
                <a:ln w="0"/>
                <a:solidFill>
                  <a:schemeClr val="accent5"/>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Workload</a:t>
            </a:r>
            <a:endParaRPr lang="zh-CN" altLang="en-US" sz="4800" cap="none" spc="0" dirty="0">
              <a:ln w="0"/>
              <a:solidFill>
                <a:schemeClr val="accent5"/>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2264779" y="4751070"/>
            <a:ext cx="564577" cy="830997"/>
          </a:xfrm>
          <a:prstGeom prst="rect">
            <a:avLst/>
          </a:prstGeom>
          <a:noFill/>
        </p:spPr>
        <p:txBody>
          <a:bodyPr wrap="none" lIns="91440" tIns="45720" rIns="91440" bIns="45720">
            <a:spAutoFit/>
          </a:bodyPr>
          <a:lstStyle/>
          <a:p>
            <a:pPr algn="ctr"/>
            <a:r>
              <a:rPr lang="en-US" altLang="zh-CN" sz="4800" b="1" cap="none" spc="0" dirty="0" smtClean="0">
                <a:ln w="10160">
                  <a:solidFill>
                    <a:srgbClr val="00206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5</a:t>
            </a:r>
            <a:endParaRPr lang="zh-CN" altLang="en-US" sz="4800" b="1" cap="none" spc="0" dirty="0">
              <a:ln w="10160">
                <a:solidFill>
                  <a:srgbClr val="00206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2963935" y="4741579"/>
            <a:ext cx="3928897" cy="830997"/>
          </a:xfrm>
          <a:prstGeom prst="rect">
            <a:avLst/>
          </a:prstGeom>
          <a:noFill/>
        </p:spPr>
        <p:txBody>
          <a:bodyPr wrap="none" lIns="91440" tIns="45720" rIns="91440" bIns="45720">
            <a:spAutoFit/>
          </a:bodyPr>
          <a:lstStyle/>
          <a:p>
            <a:pPr algn="ctr"/>
            <a:r>
              <a:rPr lang="en-US" altLang="zh-CN" sz="4800" cap="none" spc="0" dirty="0" smtClean="0">
                <a:ln w="0"/>
                <a:solidFill>
                  <a:srgbClr val="00206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Performance</a:t>
            </a:r>
            <a:endParaRPr lang="zh-CN" altLang="en-US" sz="4800" cap="none" spc="0" dirty="0">
              <a:ln w="0"/>
              <a:solidFill>
                <a:srgbClr val="00206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2266105" y="5627040"/>
            <a:ext cx="564577" cy="830997"/>
          </a:xfrm>
          <a:prstGeom prst="rect">
            <a:avLst/>
          </a:prstGeom>
          <a:noFill/>
        </p:spPr>
        <p:txBody>
          <a:bodyPr wrap="none" lIns="91440" tIns="45720" rIns="91440" bIns="45720">
            <a:spAutoFit/>
          </a:bodyPr>
          <a:lstStyle/>
          <a:p>
            <a:pPr algn="ctr"/>
            <a:r>
              <a:rPr lang="en-US" altLang="zh-CN" sz="4800" b="1" cap="none" spc="0" dirty="0" smtClean="0">
                <a:ln w="10160">
                  <a:solidFill>
                    <a:srgbClr val="7030A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6</a:t>
            </a:r>
            <a:endParaRPr lang="zh-CN" altLang="en-US" sz="4800" b="1" cap="none" spc="0" dirty="0">
              <a:ln w="10160">
                <a:solidFill>
                  <a:srgbClr val="7030A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2920186" y="5617549"/>
            <a:ext cx="4019050" cy="830997"/>
          </a:xfrm>
          <a:prstGeom prst="rect">
            <a:avLst/>
          </a:prstGeom>
          <a:noFill/>
        </p:spPr>
        <p:txBody>
          <a:bodyPr wrap="none" lIns="91440" tIns="45720" rIns="91440" bIns="45720">
            <a:spAutoFit/>
          </a:bodyPr>
          <a:lstStyle/>
          <a:p>
            <a:pPr algn="ctr"/>
            <a:r>
              <a:rPr lang="en-US" altLang="zh-CN" sz="4800" cap="none" spc="0" dirty="0" smtClean="0">
                <a:ln w="0"/>
                <a:solidFill>
                  <a:srgbClr val="7030A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Optimization</a:t>
            </a:r>
            <a:endParaRPr lang="zh-CN" altLang="en-US" sz="4800" cap="none" spc="0" dirty="0">
              <a:ln w="0"/>
              <a:solidFill>
                <a:srgbClr val="7030A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9" name="灯片编号占位符 18"/>
          <p:cNvSpPr>
            <a:spLocks noGrp="1"/>
          </p:cNvSpPr>
          <p:nvPr>
            <p:ph type="sldNum" sz="quarter" idx="12"/>
          </p:nvPr>
        </p:nvSpPr>
        <p:spPr/>
        <p:txBody>
          <a:bodyPr/>
          <a:lstStyle/>
          <a:p>
            <a:fld id="{523CE5A3-3300-4D41-99A4-0032E3512D03}" type="slidenum">
              <a:rPr lang="zh-CN" altLang="en-US" smtClean="0"/>
              <a:t>2</a:t>
            </a:fld>
            <a:endParaRPr lang="zh-CN" altLang="en-US"/>
          </a:p>
        </p:txBody>
      </p:sp>
    </p:spTree>
    <p:extLst>
      <p:ext uri="{BB962C8B-B14F-4D97-AF65-F5344CB8AC3E}">
        <p14:creationId xmlns:p14="http://schemas.microsoft.com/office/powerpoint/2010/main" val="335972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42" presetClass="path" presetSubtype="0" accel="50000" decel="50000" fill="hold" grpId="0" nodeType="withEffect">
                                  <p:stCondLst>
                                    <p:cond delay="0"/>
                                  </p:stCondLst>
                                  <p:childTnLst>
                                    <p:animMotion origin="layout" path="M 0 0 L 0 0.25 E" pathEditMode="relative" ptsTypes="">
                                      <p:cBhvr>
                                        <p:cTn id="36" dur="1000" fill="hold"/>
                                        <p:tgtEl>
                                          <p:spTgt spid="6"/>
                                        </p:tgtEl>
                                        <p:attrNameLst>
                                          <p:attrName>ppt_x</p:attrName>
                                          <p:attrName>ppt_y</p:attrName>
                                        </p:attrNameLst>
                                      </p:cBhvr>
                                    </p:animMotion>
                                  </p:childTnLst>
                                </p:cTn>
                              </p:par>
                              <p:par>
                                <p:cTn id="37" presetID="42" presetClass="path" presetSubtype="0" accel="50000" decel="50000" fill="hold" grpId="0" nodeType="withEffect">
                                  <p:stCondLst>
                                    <p:cond delay="0"/>
                                  </p:stCondLst>
                                  <p:childTnLst>
                                    <p:animMotion origin="layout" path="M 0 0 L 0 0.25 E" pathEditMode="relative" ptsTypes="">
                                      <p:cBhvr>
                                        <p:cTn id="38" dur="1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20</a:t>
            </a:fld>
            <a:endParaRPr lang="zh-CN" altLang="en-US"/>
          </a:p>
        </p:txBody>
      </p:sp>
      <p:sp>
        <p:nvSpPr>
          <p:cNvPr id="5" name="矩形 4"/>
          <p:cNvSpPr/>
          <p:nvPr/>
        </p:nvSpPr>
        <p:spPr>
          <a:xfrm>
            <a:off x="2185823" y="200834"/>
            <a:ext cx="4565673" cy="707886"/>
          </a:xfrm>
          <a:prstGeom prst="rect">
            <a:avLst/>
          </a:prstGeom>
        </p:spPr>
        <p:txBody>
          <a:bodyPr wrap="none">
            <a:spAutoFit/>
          </a:bodyPr>
          <a:lstStyle/>
          <a:p>
            <a:pPr algn="ctr"/>
            <a:r>
              <a:rPr lang="en-US" altLang="zh-CN" sz="4000" dirty="0" smtClean="0">
                <a:solidFill>
                  <a:schemeClr val="accent5"/>
                </a:solidFill>
                <a:latin typeface="微软雅黑" panose="020B0503020204020204" pitchFamily="34" charset="-122"/>
                <a:ea typeface="微软雅黑" panose="020B0503020204020204" pitchFamily="34" charset="-122"/>
              </a:rPr>
              <a:t>Xuanfeng Dataset</a:t>
            </a:r>
            <a:endParaRPr lang="zh-CN" altLang="en-US" sz="4000" dirty="0">
              <a:solidFill>
                <a:schemeClr val="accent5"/>
              </a:solidFill>
              <a:latin typeface="微软雅黑" panose="020B0503020204020204" pitchFamily="34" charset="-122"/>
              <a:ea typeface="微软雅黑" panose="020B0503020204020204" pitchFamily="34" charset="-122"/>
            </a:endParaRPr>
          </a:p>
        </p:txBody>
      </p:sp>
      <p:graphicFrame>
        <p:nvGraphicFramePr>
          <p:cNvPr id="3" name="图示 2"/>
          <p:cNvGraphicFramePr/>
          <p:nvPr>
            <p:extLst>
              <p:ext uri="{D42A27DB-BD31-4B8C-83A1-F6EECF244321}">
                <p14:modId xmlns:p14="http://schemas.microsoft.com/office/powerpoint/2010/main" val="3838397538"/>
              </p:ext>
            </p:extLst>
          </p:nvPr>
        </p:nvGraphicFramePr>
        <p:xfrm>
          <a:off x="283596" y="1916264"/>
          <a:ext cx="8582108" cy="4683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内容占位符 2"/>
          <p:cNvSpPr txBox="1">
            <a:spLocks/>
          </p:cNvSpPr>
          <p:nvPr/>
        </p:nvSpPr>
        <p:spPr bwMode="auto">
          <a:xfrm>
            <a:off x="61338" y="981075"/>
            <a:ext cx="8979300" cy="9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q"/>
            </a:pPr>
            <a:r>
              <a:rPr lang="en-US" altLang="zh-CN" sz="2800" b="1" dirty="0" smtClean="0">
                <a:latin typeface="Arial Unicode MS" panose="020B0604020202020204" pitchFamily="34" charset="-122"/>
                <a:ea typeface="Arial Unicode MS" panose="020B0604020202020204" pitchFamily="34" charset="-122"/>
                <a:cs typeface="Arial Unicode MS" panose="020B0604020202020204" pitchFamily="34" charset="-122"/>
              </a:rPr>
              <a:t> Complete running logs during a whole week in 2015, involving 4M tasks, 0.78M users &amp; 0.56M unique files  </a:t>
            </a:r>
            <a:endParaRPr lang="en-US" altLang="zh-CN" sz="28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012626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21</a:t>
            </a:fld>
            <a:endParaRPr lang="zh-CN" altLang="en-US"/>
          </a:p>
        </p:txBody>
      </p:sp>
      <p:sp>
        <p:nvSpPr>
          <p:cNvPr id="5" name="矩形 4"/>
          <p:cNvSpPr/>
          <p:nvPr/>
        </p:nvSpPr>
        <p:spPr>
          <a:xfrm>
            <a:off x="227956" y="131162"/>
            <a:ext cx="8481424" cy="707886"/>
          </a:xfrm>
          <a:prstGeom prst="rect">
            <a:avLst/>
          </a:prstGeom>
        </p:spPr>
        <p:txBody>
          <a:bodyPr wrap="none">
            <a:spAutoFit/>
          </a:bodyPr>
          <a:lstStyle/>
          <a:p>
            <a:pPr algn="ctr"/>
            <a:r>
              <a:rPr lang="en-US" altLang="zh-CN" sz="4000" dirty="0" smtClean="0">
                <a:solidFill>
                  <a:schemeClr val="accent5"/>
                </a:solidFill>
                <a:latin typeface="微软雅黑" panose="020B0503020204020204" pitchFamily="34" charset="-122"/>
                <a:ea typeface="微软雅黑" panose="020B0503020204020204" pitchFamily="34" charset="-122"/>
              </a:rPr>
              <a:t>File Type, Size &amp; Transfer Protocol</a:t>
            </a:r>
            <a:endParaRPr lang="zh-CN" altLang="en-US" sz="4000" dirty="0">
              <a:solidFill>
                <a:schemeClr val="accent5"/>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6040" y="4109836"/>
            <a:ext cx="3561049" cy="2611640"/>
          </a:xfrm>
          <a:prstGeom prst="rect">
            <a:avLst/>
          </a:prstGeom>
        </p:spPr>
      </p:pic>
      <p:graphicFrame>
        <p:nvGraphicFramePr>
          <p:cNvPr id="10" name="图表 9"/>
          <p:cNvGraphicFramePr/>
          <p:nvPr>
            <p:extLst>
              <p:ext uri="{D42A27DB-BD31-4B8C-83A1-F6EECF244321}">
                <p14:modId xmlns:p14="http://schemas.microsoft.com/office/powerpoint/2010/main" val="3111416019"/>
              </p:ext>
            </p:extLst>
          </p:nvPr>
        </p:nvGraphicFramePr>
        <p:xfrm>
          <a:off x="832290" y="908720"/>
          <a:ext cx="3636378" cy="29523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图表 10"/>
          <p:cNvGraphicFramePr/>
          <p:nvPr>
            <p:extLst>
              <p:ext uri="{D42A27DB-BD31-4B8C-83A1-F6EECF244321}">
                <p14:modId xmlns:p14="http://schemas.microsoft.com/office/powerpoint/2010/main" val="405729199"/>
              </p:ext>
            </p:extLst>
          </p:nvPr>
        </p:nvGraphicFramePr>
        <p:xfrm>
          <a:off x="4639761" y="908720"/>
          <a:ext cx="3636378" cy="2952363"/>
        </p:xfrm>
        <a:graphic>
          <a:graphicData uri="http://schemas.openxmlformats.org/drawingml/2006/chart">
            <c:chart xmlns:c="http://schemas.openxmlformats.org/drawingml/2006/chart" xmlns:r="http://schemas.openxmlformats.org/officeDocument/2006/relationships" r:id="rId5"/>
          </a:graphicData>
        </a:graphic>
      </p:graphicFrame>
      <p:sp>
        <p:nvSpPr>
          <p:cNvPr id="12" name="椭圆 11"/>
          <p:cNvSpPr/>
          <p:nvPr/>
        </p:nvSpPr>
        <p:spPr>
          <a:xfrm>
            <a:off x="1129671" y="3379305"/>
            <a:ext cx="2186183" cy="437321"/>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3" name="椭圆 12"/>
          <p:cNvSpPr/>
          <p:nvPr/>
        </p:nvSpPr>
        <p:spPr>
          <a:xfrm>
            <a:off x="4979429" y="3428342"/>
            <a:ext cx="2049524" cy="437321"/>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 name="文本框 13"/>
          <p:cNvSpPr txBox="1"/>
          <p:nvPr/>
        </p:nvSpPr>
        <p:spPr>
          <a:xfrm>
            <a:off x="3570136" y="4834394"/>
            <a:ext cx="1971923" cy="923330"/>
          </a:xfrm>
          <a:prstGeom prst="rect">
            <a:avLst/>
          </a:prstGeom>
          <a:noFill/>
        </p:spPr>
        <p:txBody>
          <a:bodyPr wrap="square" rtlCol="0">
            <a:spAutoFit/>
          </a:bodyPr>
          <a:lstStyle/>
          <a:p>
            <a:r>
              <a:rPr lang="en-US" altLang="zh-CN" dirty="0" smtClean="0"/>
              <a:t>Median: 115 MB</a:t>
            </a:r>
          </a:p>
          <a:p>
            <a:r>
              <a:rPr lang="en-US" altLang="zh-CN" dirty="0" smtClean="0"/>
              <a:t>Average: 350 MB</a:t>
            </a:r>
          </a:p>
          <a:p>
            <a:r>
              <a:rPr lang="en-US" altLang="zh-CN" dirty="0" smtClean="0"/>
              <a:t>Maximum: 4 GB</a:t>
            </a:r>
            <a:endParaRPr lang="zh-CN" altLang="en-US" dirty="0"/>
          </a:p>
        </p:txBody>
      </p:sp>
      <p:sp>
        <p:nvSpPr>
          <p:cNvPr id="15" name="圆角矩形标注 14"/>
          <p:cNvSpPr/>
          <p:nvPr/>
        </p:nvSpPr>
        <p:spPr>
          <a:xfrm>
            <a:off x="6004191" y="4834394"/>
            <a:ext cx="2206730" cy="636436"/>
          </a:xfrm>
          <a:prstGeom prst="wedgeRoundRectCallout">
            <a:avLst>
              <a:gd name="adj1" fmla="val -83593"/>
              <a:gd name="adj2" fmla="val -2326"/>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25% files &lt; 8 MB</a:t>
            </a:r>
            <a:endParaRPr lang="zh-CN" altLang="en-US" sz="20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42793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animBg="1"/>
      <p:bldP spid="13" grpId="0" animBg="1"/>
      <p:bldP spid="14"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22</a:t>
            </a:fld>
            <a:endParaRPr lang="zh-CN" altLang="en-US"/>
          </a:p>
        </p:txBody>
      </p:sp>
      <p:sp>
        <p:nvSpPr>
          <p:cNvPr id="5" name="矩形 4"/>
          <p:cNvSpPr/>
          <p:nvPr/>
        </p:nvSpPr>
        <p:spPr>
          <a:xfrm>
            <a:off x="2644124" y="200834"/>
            <a:ext cx="3649077" cy="707886"/>
          </a:xfrm>
          <a:prstGeom prst="rect">
            <a:avLst/>
          </a:prstGeom>
        </p:spPr>
        <p:txBody>
          <a:bodyPr wrap="none">
            <a:spAutoFit/>
          </a:bodyPr>
          <a:lstStyle/>
          <a:p>
            <a:pPr algn="ctr"/>
            <a:r>
              <a:rPr lang="en-US" altLang="zh-CN" sz="4000" dirty="0" smtClean="0">
                <a:solidFill>
                  <a:schemeClr val="accent5"/>
                </a:solidFill>
                <a:latin typeface="微软雅黑" panose="020B0503020204020204" pitchFamily="34" charset="-122"/>
                <a:ea typeface="微软雅黑" panose="020B0503020204020204" pitchFamily="34" charset="-122"/>
              </a:rPr>
              <a:t>File Popularity</a:t>
            </a:r>
            <a:endParaRPr lang="zh-CN" altLang="en-US" sz="4000" dirty="0">
              <a:solidFill>
                <a:schemeClr val="accent5"/>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3"/>
          <a:srcRect r="2667" b="60419"/>
          <a:stretch/>
        </p:blipFill>
        <p:spPr>
          <a:xfrm>
            <a:off x="495324" y="3612776"/>
            <a:ext cx="3872570" cy="297276"/>
          </a:xfrm>
          <a:prstGeom prst="rect">
            <a:avLst/>
          </a:prstGeom>
        </p:spPr>
      </p:pic>
      <p:pic>
        <p:nvPicPr>
          <p:cNvPr id="6" name="图片 5"/>
          <p:cNvPicPr>
            <a:picLocks noChangeAspect="1"/>
          </p:cNvPicPr>
          <p:nvPr/>
        </p:nvPicPr>
        <p:blipFill rotWithShape="1">
          <a:blip r:embed="rId3"/>
          <a:srcRect t="54799" r="9371"/>
          <a:stretch/>
        </p:blipFill>
        <p:spPr>
          <a:xfrm>
            <a:off x="4868659" y="3562396"/>
            <a:ext cx="3605871" cy="33949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51" y="1145600"/>
            <a:ext cx="3323915" cy="2338944"/>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664" y="1145600"/>
            <a:ext cx="3283860" cy="2338944"/>
          </a:xfrm>
          <a:prstGeom prst="rect">
            <a:avLst/>
          </a:prstGeom>
        </p:spPr>
      </p:pic>
      <p:sp>
        <p:nvSpPr>
          <p:cNvPr id="9" name="文本框 8"/>
          <p:cNvSpPr txBox="1"/>
          <p:nvPr/>
        </p:nvSpPr>
        <p:spPr>
          <a:xfrm>
            <a:off x="1129083" y="4198287"/>
            <a:ext cx="283861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800" dirty="0" smtClean="0">
                <a:latin typeface="Arial Unicode MS" panose="020B0604020202020204" pitchFamily="34" charset="-122"/>
                <a:ea typeface="Arial Unicode MS" panose="020B0604020202020204" pitchFamily="34" charset="-122"/>
                <a:cs typeface="Arial Unicode MS" panose="020B0604020202020204" pitchFamily="34" charset="-122"/>
              </a:rPr>
              <a:t>Zipf ≈ Power law</a:t>
            </a:r>
            <a:endParaRPr lang="zh-CN" altLang="en-US" sz="2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文本框 9"/>
          <p:cNvSpPr txBox="1"/>
          <p:nvPr/>
        </p:nvSpPr>
        <p:spPr>
          <a:xfrm>
            <a:off x="5511579" y="4167806"/>
            <a:ext cx="2654413"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800" dirty="0" smtClean="0">
                <a:latin typeface="Arial Unicode MS" panose="020B0604020202020204" pitchFamily="34" charset="-122"/>
                <a:ea typeface="Arial Unicode MS" panose="020B0604020202020204" pitchFamily="34" charset="-122"/>
                <a:cs typeface="Arial Unicode MS" panose="020B0604020202020204" pitchFamily="34" charset="-122"/>
              </a:rPr>
              <a:t>SE ≈ Stretched Exponential</a:t>
            </a:r>
            <a:endParaRPr lang="zh-CN" altLang="en-US" sz="2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圆角矩形标注 10"/>
          <p:cNvSpPr/>
          <p:nvPr/>
        </p:nvSpPr>
        <p:spPr>
          <a:xfrm>
            <a:off x="539346" y="5505961"/>
            <a:ext cx="5526717" cy="850389"/>
          </a:xfrm>
          <a:prstGeom prst="wedgeRoundRectCallout">
            <a:avLst>
              <a:gd name="adj1" fmla="val 43224"/>
              <a:gd name="adj2" fmla="val -157310"/>
              <a:gd name="adj3" fmla="val 16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Matthew effect (for non-videos) + </a:t>
            </a:r>
          </a:p>
          <a:p>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Fetch-at-most-once effect (for videos)</a:t>
            </a:r>
            <a:endPar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58188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23</a:t>
            </a:fld>
            <a:endParaRPr lang="zh-CN" altLang="en-US"/>
          </a:p>
        </p:txBody>
      </p:sp>
      <p:sp>
        <p:nvSpPr>
          <p:cNvPr id="5" name="矩形 4"/>
          <p:cNvSpPr/>
          <p:nvPr/>
        </p:nvSpPr>
        <p:spPr>
          <a:xfrm>
            <a:off x="1603953" y="200834"/>
            <a:ext cx="5729454" cy="707886"/>
          </a:xfrm>
          <a:prstGeom prst="rect">
            <a:avLst/>
          </a:prstGeom>
        </p:spPr>
        <p:txBody>
          <a:bodyPr wrap="none">
            <a:spAutoFit/>
          </a:bodyPr>
          <a:lstStyle/>
          <a:p>
            <a:pPr algn="ctr"/>
            <a:r>
              <a:rPr lang="en-US" altLang="zh-CN" sz="4000" dirty="0" smtClean="0">
                <a:solidFill>
                  <a:srgbClr val="0070C0"/>
                </a:solidFill>
                <a:latin typeface="微软雅黑" panose="020B0503020204020204" pitchFamily="34" charset="-122"/>
                <a:ea typeface="微软雅黑" panose="020B0503020204020204" pitchFamily="34" charset="-122"/>
              </a:rPr>
              <a:t>Smart APs: Benchmark</a:t>
            </a:r>
            <a:endParaRPr lang="zh-CN" altLang="en-US" sz="4000" dirty="0">
              <a:solidFill>
                <a:srgbClr val="0070C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444343" y="1308443"/>
            <a:ext cx="5700398" cy="4193871"/>
          </a:xfrm>
          <a:prstGeom prst="rect">
            <a:avLst/>
          </a:prstGeom>
        </p:spPr>
      </p:pic>
      <p:sp>
        <p:nvSpPr>
          <p:cNvPr id="7" name="矩形 6"/>
          <p:cNvSpPr/>
          <p:nvPr/>
        </p:nvSpPr>
        <p:spPr>
          <a:xfrm>
            <a:off x="3707116" y="5729279"/>
            <a:ext cx="4929812" cy="954107"/>
          </a:xfrm>
          <a:prstGeom prst="rect">
            <a:avLst/>
          </a:prstGeom>
        </p:spPr>
        <p:txBody>
          <a:bodyPr wrap="square">
            <a:spAutoFit/>
          </a:bodyPr>
          <a:lstStyle/>
          <a:p>
            <a:r>
              <a:rPr lang="en-US" altLang="zh-CN" sz="1400" b="0" i="0" u="none" strike="noStrike" baseline="0" dirty="0" smtClean="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*Note:</a:t>
            </a:r>
            <a:r>
              <a:rPr lang="en-US" altLang="zh-CN" sz="1400" b="0" i="0" u="none" strike="noStrike" dirty="0" smtClean="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b="0" i="0" u="none" strike="noStrike" baseline="0" dirty="0" smtClean="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We assume that the smart AP based</a:t>
            </a:r>
            <a:r>
              <a:rPr lang="en-US" altLang="zh-CN" sz="1400" b="0" i="0" u="none" strike="noStrike" dirty="0" smtClean="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b="0" i="0" u="none" strike="noStrike" baseline="0" dirty="0" smtClean="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offline downloading systems have similar workload characteristics to Xuanfeng, since most end users are not familiar with the technical details and cannot differentiate</a:t>
            </a:r>
            <a:r>
              <a:rPr lang="en-US" altLang="zh-CN" sz="14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b="0" i="0" u="none" strike="noStrike" baseline="0" dirty="0" smtClean="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these services.</a:t>
            </a:r>
            <a:endParaRPr lang="zh-CN" altLang="en-US" sz="14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8" name="图片 7"/>
          <p:cNvPicPr>
            <a:picLocks noChangeAspect="1"/>
          </p:cNvPicPr>
          <p:nvPr/>
        </p:nvPicPr>
        <p:blipFill>
          <a:blip r:embed="rId4"/>
          <a:stretch>
            <a:fillRect/>
          </a:stretch>
        </p:blipFill>
        <p:spPr>
          <a:xfrm>
            <a:off x="3408520" y="983531"/>
            <a:ext cx="3080541" cy="3707738"/>
          </a:xfrm>
          <a:prstGeom prst="rect">
            <a:avLst/>
          </a:prstGeom>
        </p:spPr>
      </p:pic>
    </p:spTree>
    <p:extLst>
      <p:ext uri="{BB962C8B-B14F-4D97-AF65-F5344CB8AC3E}">
        <p14:creationId xmlns:p14="http://schemas.microsoft.com/office/powerpoint/2010/main" val="209105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264779" y="2834807"/>
            <a:ext cx="564577" cy="830997"/>
          </a:xfrm>
          <a:prstGeom prst="rect">
            <a:avLst/>
          </a:prstGeom>
          <a:noFill/>
        </p:spPr>
        <p:txBody>
          <a:bodyPr wrap="none" lIns="91440" tIns="45720" rIns="91440" bIns="45720">
            <a:spAutoFit/>
          </a:bodyPr>
          <a:lstStyle/>
          <a:p>
            <a:pPr algn="ctr"/>
            <a:r>
              <a:rPr lang="en-US" altLang="zh-CN" sz="4800" b="1" cap="none" spc="0" dirty="0" smtClean="0">
                <a:ln w="10160">
                  <a:solidFill>
                    <a:srgbClr val="00206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5</a:t>
            </a:r>
            <a:endParaRPr lang="zh-CN" altLang="en-US" sz="4800" b="1" cap="none" spc="0" dirty="0">
              <a:ln w="10160">
                <a:solidFill>
                  <a:srgbClr val="00206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2963935" y="2825316"/>
            <a:ext cx="3928897" cy="830997"/>
          </a:xfrm>
          <a:prstGeom prst="rect">
            <a:avLst/>
          </a:prstGeom>
          <a:noFill/>
        </p:spPr>
        <p:txBody>
          <a:bodyPr wrap="none" lIns="91440" tIns="45720" rIns="91440" bIns="45720">
            <a:spAutoFit/>
          </a:bodyPr>
          <a:lstStyle/>
          <a:p>
            <a:pPr algn="ctr"/>
            <a:r>
              <a:rPr lang="en-US" altLang="zh-CN" sz="4800" cap="none" spc="0" dirty="0" smtClean="0">
                <a:ln w="0"/>
                <a:solidFill>
                  <a:srgbClr val="00206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Performance</a:t>
            </a:r>
            <a:endParaRPr lang="zh-CN" altLang="en-US" sz="4800" cap="none" spc="0" dirty="0">
              <a:ln w="0"/>
              <a:solidFill>
                <a:srgbClr val="00206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9" name="灯片编号占位符 18"/>
          <p:cNvSpPr>
            <a:spLocks noGrp="1"/>
          </p:cNvSpPr>
          <p:nvPr>
            <p:ph type="sldNum" sz="quarter" idx="12"/>
          </p:nvPr>
        </p:nvSpPr>
        <p:spPr/>
        <p:txBody>
          <a:bodyPr/>
          <a:lstStyle/>
          <a:p>
            <a:fld id="{523CE5A3-3300-4D41-99A4-0032E3512D03}" type="slidenum">
              <a:rPr lang="zh-CN" altLang="en-US" smtClean="0"/>
              <a:t>24</a:t>
            </a:fld>
            <a:endParaRPr lang="zh-CN" altLang="en-US"/>
          </a:p>
        </p:txBody>
      </p:sp>
    </p:spTree>
    <p:extLst>
      <p:ext uri="{BB962C8B-B14F-4D97-AF65-F5344CB8AC3E}">
        <p14:creationId xmlns:p14="http://schemas.microsoft.com/office/powerpoint/2010/main" val="1263416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25</a:t>
            </a:fld>
            <a:endParaRPr lang="zh-CN" altLang="en-US"/>
          </a:p>
        </p:txBody>
      </p:sp>
      <p:sp>
        <p:nvSpPr>
          <p:cNvPr id="5" name="矩形 4"/>
          <p:cNvSpPr/>
          <p:nvPr/>
        </p:nvSpPr>
        <p:spPr>
          <a:xfrm>
            <a:off x="95550" y="200834"/>
            <a:ext cx="8746240" cy="1323439"/>
          </a:xfrm>
          <a:prstGeom prst="rect">
            <a:avLst/>
          </a:prstGeom>
        </p:spPr>
        <p:txBody>
          <a:bodyPr wrap="none">
            <a:spAutoFit/>
          </a:bodyPr>
          <a:lstStyle/>
          <a:p>
            <a:pPr algn="ctr"/>
            <a:r>
              <a:rPr lang="en-US" altLang="zh-CN" sz="4000" dirty="0" smtClean="0">
                <a:solidFill>
                  <a:srgbClr val="002060"/>
                </a:solidFill>
                <a:latin typeface="微软雅黑" panose="020B0503020204020204" pitchFamily="34" charset="-122"/>
                <a:ea typeface="微软雅黑" panose="020B0503020204020204" pitchFamily="34" charset="-122"/>
              </a:rPr>
              <a:t>Xuanfeng: Pre-downloading Speed</a:t>
            </a:r>
          </a:p>
          <a:p>
            <a:pPr algn="ctr"/>
            <a:r>
              <a:rPr lang="en-US" altLang="zh-CN" sz="4000" dirty="0">
                <a:solidFill>
                  <a:srgbClr val="002060"/>
                </a:solidFill>
                <a:latin typeface="微软雅黑" panose="020B0503020204020204" pitchFamily="34" charset="-122"/>
                <a:ea typeface="微软雅黑" panose="020B0503020204020204" pitchFamily="34" charset="-122"/>
              </a:rPr>
              <a:t> </a:t>
            </a:r>
            <a:r>
              <a:rPr lang="en-US" altLang="zh-CN" sz="4000" dirty="0" smtClean="0">
                <a:solidFill>
                  <a:srgbClr val="002060"/>
                </a:solidFill>
                <a:latin typeface="微软雅黑" panose="020B0503020204020204" pitchFamily="34" charset="-122"/>
                <a:ea typeface="微软雅黑" panose="020B0503020204020204" pitchFamily="34" charset="-122"/>
              </a:rPr>
              <a:t>and Fetching Speed</a:t>
            </a:r>
            <a:endParaRPr lang="zh-CN" altLang="en-US" sz="4000" dirty="0">
              <a:solidFill>
                <a:srgbClr val="00206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72" y="1753857"/>
            <a:ext cx="3749685" cy="2810550"/>
          </a:xfrm>
          <a:prstGeom prst="rect">
            <a:avLst/>
          </a:prstGeom>
        </p:spPr>
      </p:pic>
      <p:sp>
        <p:nvSpPr>
          <p:cNvPr id="8" name="圆角矩形标注 7"/>
          <p:cNvSpPr/>
          <p:nvPr/>
        </p:nvSpPr>
        <p:spPr>
          <a:xfrm>
            <a:off x="4322347" y="2866802"/>
            <a:ext cx="2470339" cy="636436"/>
          </a:xfrm>
          <a:prstGeom prst="wedgeRoundRectCallout">
            <a:avLst>
              <a:gd name="adj1" fmla="val -86988"/>
              <a:gd name="adj2" fmla="val 1948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Median: 25 </a:t>
            </a:r>
            <a:r>
              <a:rPr lang="en-US" altLang="zh-CN" sz="2000" dirty="0" err="1"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KBps</a:t>
            </a:r>
            <a:endParaRPr lang="en-US" altLang="zh-CN" sz="20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0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Average: 69 </a:t>
            </a:r>
            <a:r>
              <a:rPr lang="en-US" altLang="zh-CN" sz="2000" dirty="0" err="1"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KBps</a:t>
            </a:r>
            <a:endParaRPr lang="zh-CN" altLang="en-US" sz="20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圆角矩形标注 8"/>
          <p:cNvSpPr/>
          <p:nvPr/>
        </p:nvSpPr>
        <p:spPr>
          <a:xfrm>
            <a:off x="4322346" y="3607030"/>
            <a:ext cx="2470340" cy="636436"/>
          </a:xfrm>
          <a:prstGeom prst="wedgeRoundRectCallout">
            <a:avLst>
              <a:gd name="adj1" fmla="val -112436"/>
              <a:gd name="adj2" fmla="val -1900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Median: 287 </a:t>
            </a:r>
            <a:r>
              <a:rPr lang="en-US" altLang="zh-CN" sz="2000" dirty="0" err="1"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KBps</a:t>
            </a:r>
            <a:endPar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Average: 504 </a:t>
            </a:r>
            <a:r>
              <a:rPr lang="en-US" altLang="zh-CN" sz="2000" dirty="0" err="1"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KBps</a:t>
            </a:r>
            <a:endParaRPr lang="zh-CN" altLang="en-US" sz="20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0" name="Picture 2" descr="http://pic36.nipic.com/20131204/12344150_190603382146_2.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2298" t="10811" r="24998" b="10809"/>
          <a:stretch/>
        </p:blipFill>
        <p:spPr bwMode="auto">
          <a:xfrm flipV="1">
            <a:off x="1986845" y="5004999"/>
            <a:ext cx="1016160" cy="1133408"/>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3249933" y="4832791"/>
            <a:ext cx="5526677" cy="14702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Owing to the privileged network path, Xuanfeng significantly </a:t>
            </a:r>
            <a:r>
              <a:rPr lang="en-US" altLang="zh-CN" sz="200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improves users’ </a:t>
            </a:r>
            <a:r>
              <a:rPr lang="en-US" altLang="zh-CN" sz="2400" b="1" u="sng"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perceived</a:t>
            </a:r>
            <a:r>
              <a:rPr lang="en-US" altLang="zh-CN" sz="240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downloading speeds by </a:t>
            </a:r>
            <a:r>
              <a:rPr lang="en-US" altLang="zh-CN" sz="2400" b="1" u="sng"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7 – 11 times</a:t>
            </a:r>
            <a:r>
              <a:rPr lang="en-US" altLang="zh-CN" sz="2000" u="sng"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(fetching speed / pre-downloading speed)</a:t>
            </a:r>
            <a:endParaRPr lang="zh-CN" altLang="en-US" sz="2000"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89381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26</a:t>
            </a:fld>
            <a:endParaRPr lang="zh-CN" altLang="en-US"/>
          </a:p>
        </p:txBody>
      </p:sp>
      <p:sp>
        <p:nvSpPr>
          <p:cNvPr id="5" name="矩形 4"/>
          <p:cNvSpPr/>
          <p:nvPr/>
        </p:nvSpPr>
        <p:spPr>
          <a:xfrm>
            <a:off x="160041" y="200834"/>
            <a:ext cx="8780545" cy="707886"/>
          </a:xfrm>
          <a:prstGeom prst="rect">
            <a:avLst/>
          </a:prstGeom>
        </p:spPr>
        <p:txBody>
          <a:bodyPr wrap="none">
            <a:spAutoFit/>
          </a:bodyPr>
          <a:lstStyle/>
          <a:p>
            <a:pPr algn="ctr"/>
            <a:r>
              <a:rPr lang="en-US" altLang="zh-CN" sz="4000" dirty="0" smtClean="0">
                <a:solidFill>
                  <a:srgbClr val="002060"/>
                </a:solidFill>
                <a:latin typeface="微软雅黑" panose="020B0503020204020204" pitchFamily="34" charset="-122"/>
                <a:ea typeface="微软雅黑" panose="020B0503020204020204" pitchFamily="34" charset="-122"/>
              </a:rPr>
              <a:t>Xuanfeng: </a:t>
            </a:r>
            <a:r>
              <a:rPr lang="en-US" altLang="zh-CN" sz="3200" dirty="0" smtClean="0">
                <a:solidFill>
                  <a:srgbClr val="002060"/>
                </a:solidFill>
                <a:latin typeface="微软雅黑" panose="020B0503020204020204" pitchFamily="34" charset="-122"/>
                <a:ea typeface="微软雅黑" panose="020B0503020204020204" pitchFamily="34" charset="-122"/>
              </a:rPr>
              <a:t>Unsatisfactory Fetching Speed</a:t>
            </a:r>
            <a:endParaRPr lang="zh-CN" altLang="en-US" sz="4000" dirty="0">
              <a:solidFill>
                <a:srgbClr val="002060"/>
              </a:solidFill>
              <a:latin typeface="微软雅黑" panose="020B0503020204020204" pitchFamily="34" charset="-122"/>
              <a:ea typeface="微软雅黑" panose="020B0503020204020204" pitchFamily="34" charset="-122"/>
            </a:endParaRPr>
          </a:p>
        </p:txBody>
      </p:sp>
      <p:sp>
        <p:nvSpPr>
          <p:cNvPr id="9" name="矩形 8"/>
          <p:cNvSpPr/>
          <p:nvPr/>
        </p:nvSpPr>
        <p:spPr>
          <a:xfrm>
            <a:off x="1571930" y="1317251"/>
            <a:ext cx="755335" cy="1323439"/>
          </a:xfrm>
          <a:prstGeom prst="rect">
            <a:avLst/>
          </a:prstGeom>
          <a:noFill/>
        </p:spPr>
        <p:txBody>
          <a:bodyPr wrap="none" lIns="91440" tIns="45720" rIns="91440" bIns="45720">
            <a:spAutoFit/>
          </a:bodyPr>
          <a:lstStyle/>
          <a:p>
            <a:pPr algn="ctr"/>
            <a:r>
              <a:rPr lang="en-US" altLang="zh-CN" sz="8000" dirty="0" smtClean="0">
                <a:ln w="0"/>
                <a:solidFill>
                  <a:schemeClr val="accent2">
                    <a:lumMod val="75000"/>
                  </a:schemeClr>
                </a:solidFill>
                <a:effectLst>
                  <a:outerShdw blurRad="38100" dist="19050" dir="2700000" algn="tl" rotWithShape="0">
                    <a:schemeClr val="dk1">
                      <a:alpha val="40000"/>
                    </a:schemeClr>
                  </a:outerShdw>
                </a:effectLst>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8000" b="1" cap="none" spc="0" dirty="0">
              <a:ln w="10160">
                <a:solidFill>
                  <a:srgbClr val="0070C0"/>
                </a:solidFill>
                <a:prstDash val="solid"/>
              </a:ln>
              <a:solidFill>
                <a:schemeClr val="accent2">
                  <a:lumMod val="75000"/>
                </a:schemeClr>
              </a:solidFill>
              <a:effectLst>
                <a:outerShdw blurRad="38100" dist="22860" dir="5400000" algn="tl" rotWithShape="0">
                  <a:srgbClr val="000000">
                    <a:alpha val="30000"/>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矩形 9"/>
          <p:cNvSpPr/>
          <p:nvPr/>
        </p:nvSpPr>
        <p:spPr>
          <a:xfrm>
            <a:off x="2584021" y="1508055"/>
            <a:ext cx="5844359" cy="82672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u="sng"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28%</a:t>
            </a:r>
            <a:r>
              <a:rPr lang="en-US" altLang="zh-CN" sz="2000"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of fetching speeds are </a:t>
            </a:r>
            <a:r>
              <a:rPr lang="en-US" altLang="zh-CN" sz="2400" b="1" u="sng"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below</a:t>
            </a:r>
            <a:r>
              <a:rPr lang="en-US" altLang="zh-CN" sz="2000"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b="1" u="sng"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125 </a:t>
            </a:r>
            <a:r>
              <a:rPr lang="en-US" altLang="zh-CN" sz="2400" b="1" u="sng" dirty="0" err="1"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KBps</a:t>
            </a:r>
            <a:r>
              <a:rPr lang="en-US" altLang="zh-CN" sz="2000"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 </a:t>
            </a:r>
            <a:r>
              <a:rPr lang="en-US" altLang="zh-CN" sz="2400" b="1" u="sng"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1 Mbps</a:t>
            </a:r>
            <a:r>
              <a:rPr lang="en-US" altLang="zh-CN" sz="2000"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typical playback bitrate of HD videos) </a:t>
            </a:r>
            <a:endParaRPr lang="zh-CN" altLang="en-US" sz="2000" b="1" i="1" u="sng"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右大括号 11"/>
          <p:cNvSpPr/>
          <p:nvPr/>
        </p:nvSpPr>
        <p:spPr>
          <a:xfrm rot="16200000">
            <a:off x="4184376" y="-427383"/>
            <a:ext cx="592371" cy="6973296"/>
          </a:xfrm>
          <a:prstGeom prst="rightBrace">
            <a:avLst>
              <a:gd name="adj1" fmla="val 41890"/>
              <a:gd name="adj2" fmla="val 4985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文本框 1"/>
          <p:cNvSpPr txBox="1"/>
          <p:nvPr/>
        </p:nvSpPr>
        <p:spPr>
          <a:xfrm>
            <a:off x="373711" y="3562181"/>
            <a:ext cx="1486894" cy="954107"/>
          </a:xfrm>
          <a:prstGeom prst="rect">
            <a:avLst/>
          </a:prstGeom>
          <a:noFill/>
        </p:spPr>
        <p:txBody>
          <a:bodyPr wrap="square" rtlCol="0">
            <a:spAutoFit/>
          </a:bodyPr>
          <a:lstStyle/>
          <a:p>
            <a:r>
              <a:rPr lang="en-US" altLang="zh-CN" sz="3600" b="1" dirty="0" smtClean="0">
                <a:latin typeface="Arial Unicode MS" panose="020B0604020202020204" pitchFamily="34" charset="-122"/>
                <a:ea typeface="Arial Unicode MS" panose="020B0604020202020204" pitchFamily="34" charset="-122"/>
                <a:cs typeface="Arial Unicode MS" panose="020B0604020202020204" pitchFamily="34" charset="-122"/>
              </a:rPr>
              <a:t>9.6%</a:t>
            </a:r>
            <a:endPar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ISP barrier</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5" name="文本框 14"/>
          <p:cNvSpPr txBox="1"/>
          <p:nvPr/>
        </p:nvSpPr>
        <p:spPr>
          <a:xfrm>
            <a:off x="2190439" y="3558196"/>
            <a:ext cx="2210751" cy="1261884"/>
          </a:xfrm>
          <a:prstGeom prst="rect">
            <a:avLst/>
          </a:prstGeom>
          <a:noFill/>
        </p:spPr>
        <p:txBody>
          <a:bodyPr wrap="square" rtlCol="0">
            <a:spAutoFit/>
          </a:bodyPr>
          <a:lstStyle/>
          <a:p>
            <a:r>
              <a:rPr lang="en-US" altLang="zh-CN" sz="3600" b="1" dirty="0" smtClean="0">
                <a:latin typeface="Arial Unicode MS" panose="020B0604020202020204" pitchFamily="34" charset="-122"/>
                <a:ea typeface="Arial Unicode MS" panose="020B0604020202020204" pitchFamily="34" charset="-122"/>
                <a:cs typeface="Arial Unicode MS" panose="020B0604020202020204" pitchFamily="34" charset="-122"/>
              </a:rPr>
              <a:t>10.8%</a:t>
            </a:r>
            <a:endPar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Low user-side access bandwidth</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文本框 15"/>
          <p:cNvSpPr txBox="1"/>
          <p:nvPr/>
        </p:nvSpPr>
        <p:spPr>
          <a:xfrm>
            <a:off x="4807744" y="3558196"/>
            <a:ext cx="2324576" cy="1261884"/>
          </a:xfrm>
          <a:prstGeom prst="rect">
            <a:avLst/>
          </a:prstGeom>
          <a:noFill/>
        </p:spPr>
        <p:txBody>
          <a:bodyPr wrap="square" rtlCol="0">
            <a:spAutoFit/>
          </a:bodyPr>
          <a:lstStyle/>
          <a:p>
            <a:r>
              <a:rPr lang="en-US" altLang="zh-CN" sz="3600" b="1" dirty="0" smtClean="0">
                <a:latin typeface="Arial Unicode MS" panose="020B0604020202020204" pitchFamily="34" charset="-122"/>
                <a:ea typeface="Arial Unicode MS" panose="020B0604020202020204" pitchFamily="34" charset="-122"/>
                <a:cs typeface="Arial Unicode MS" panose="020B0604020202020204" pitchFamily="34" charset="-122"/>
              </a:rPr>
              <a:t>1.5%</a:t>
            </a:r>
            <a:endPar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Lack of cloud-side upload bandwidth</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文本框 16"/>
          <p:cNvSpPr txBox="1"/>
          <p:nvPr/>
        </p:nvSpPr>
        <p:spPr>
          <a:xfrm>
            <a:off x="7354956" y="3562181"/>
            <a:ext cx="1486894" cy="954107"/>
          </a:xfrm>
          <a:prstGeom prst="rect">
            <a:avLst/>
          </a:prstGeom>
          <a:noFill/>
        </p:spPr>
        <p:txBody>
          <a:bodyPr wrap="square" rtlCol="0">
            <a:spAutoFit/>
          </a:bodyPr>
          <a:lstStyle/>
          <a:p>
            <a:r>
              <a:rPr lang="en-US" altLang="zh-CN" sz="3600" b="1" dirty="0" smtClean="0">
                <a:latin typeface="Arial Unicode MS" panose="020B0604020202020204" pitchFamily="34" charset="-122"/>
                <a:ea typeface="Arial Unicode MS" panose="020B0604020202020204" pitchFamily="34" charset="-122"/>
                <a:cs typeface="Arial Unicode MS" panose="020B0604020202020204" pitchFamily="34" charset="-122"/>
              </a:rPr>
              <a:t>6.1%</a:t>
            </a:r>
            <a:endPar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Unknown...</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圆角矩形 17"/>
          <p:cNvSpPr/>
          <p:nvPr/>
        </p:nvSpPr>
        <p:spPr>
          <a:xfrm>
            <a:off x="820524" y="5090504"/>
            <a:ext cx="7440880" cy="1318246"/>
          </a:xfrm>
          <a:prstGeom prst="roundRect">
            <a:avLst/>
          </a:prstGeom>
          <a:solidFill>
            <a:srgbClr val="002060"/>
          </a:solidFill>
        </p:spPr>
        <p:style>
          <a:lnRef idx="3">
            <a:schemeClr val="lt1"/>
          </a:lnRef>
          <a:fillRef idx="1">
            <a:schemeClr val="accent6"/>
          </a:fillRef>
          <a:effectRef idx="1">
            <a:schemeClr val="accent6"/>
          </a:effectRef>
          <a:fontRef idx="minor">
            <a:schemeClr val="lt1"/>
          </a:fontRef>
        </p:style>
        <p:txBody>
          <a:bodyPr rtlCol="0" anchor="ctr"/>
          <a:lstStyle/>
          <a:p>
            <a:r>
              <a:rPr lang="en-US" altLang="zh-CN" sz="2400" b="0" i="0" u="none" strike="noStrike"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The cloud-based approach performs poorly once there is a </a:t>
            </a:r>
            <a:r>
              <a:rPr lang="en-US" altLang="zh-CN" sz="2400" b="1" i="0" u="sng" strike="noStrike"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bandwidth bottleneck</a:t>
            </a:r>
            <a:r>
              <a:rPr lang="en-US" altLang="zh-CN" sz="2400" b="0" i="0" u="none" strike="noStrike"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 in the privileged network path between the cloud and the user</a:t>
            </a:r>
            <a:endPar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9" name="椭圆 18"/>
          <p:cNvSpPr/>
          <p:nvPr/>
        </p:nvSpPr>
        <p:spPr>
          <a:xfrm>
            <a:off x="4508389" y="3474396"/>
            <a:ext cx="2655736" cy="1495170"/>
          </a:xfrm>
          <a:prstGeom prst="ellipse">
            <a:avLst/>
          </a:prstGeom>
          <a:solidFill>
            <a:schemeClr val="bg1">
              <a:alpha val="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0" name="矩形 19"/>
          <p:cNvSpPr/>
          <p:nvPr/>
        </p:nvSpPr>
        <p:spPr>
          <a:xfrm>
            <a:off x="5884680" y="3292042"/>
            <a:ext cx="904415" cy="1107996"/>
          </a:xfrm>
          <a:prstGeom prst="rect">
            <a:avLst/>
          </a:prstGeom>
        </p:spPr>
        <p:txBody>
          <a:bodyPr wrap="none">
            <a:spAutoFit/>
          </a:bodyPr>
          <a:lstStyle/>
          <a:p>
            <a:r>
              <a:rPr lang="zh-CN" altLang="en-US" sz="6600" dirty="0" smtClean="0">
                <a:solidFill>
                  <a:srgbClr val="002060"/>
                </a:solidFill>
              </a:rPr>
              <a:t>☜</a:t>
            </a:r>
            <a:endParaRPr lang="zh-CN" altLang="en-US" sz="6600" dirty="0">
              <a:solidFill>
                <a:srgbClr val="002060"/>
              </a:solidFill>
            </a:endParaRPr>
          </a:p>
        </p:txBody>
      </p:sp>
      <p:pic>
        <p:nvPicPr>
          <p:cNvPr id="1026" name="Picture 2" descr="http://static.freepik.com/free-photo/sandglass-clock_318-9121.jp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18537" t="16382" r="19724" b="16129"/>
          <a:stretch/>
        </p:blipFill>
        <p:spPr bwMode="auto">
          <a:xfrm>
            <a:off x="758673" y="1400325"/>
            <a:ext cx="813257" cy="105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2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15" grpId="0"/>
      <p:bldP spid="16" grpId="0"/>
      <p:bldP spid="17" grpId="0"/>
      <p:bldP spid="18" grpId="0" animBg="1"/>
      <p:bldP spid="19"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27</a:t>
            </a:fld>
            <a:endParaRPr lang="zh-CN" altLang="en-US" dirty="0"/>
          </a:p>
        </p:txBody>
      </p:sp>
      <p:sp>
        <p:nvSpPr>
          <p:cNvPr id="5" name="矩形 4"/>
          <p:cNvSpPr/>
          <p:nvPr/>
        </p:nvSpPr>
        <p:spPr>
          <a:xfrm>
            <a:off x="147622" y="200834"/>
            <a:ext cx="8642109" cy="707886"/>
          </a:xfrm>
          <a:prstGeom prst="rect">
            <a:avLst/>
          </a:prstGeom>
        </p:spPr>
        <p:txBody>
          <a:bodyPr wrap="none">
            <a:spAutoFit/>
          </a:bodyPr>
          <a:lstStyle/>
          <a:p>
            <a:pPr algn="ctr"/>
            <a:r>
              <a:rPr lang="en-US" altLang="zh-CN" sz="4000" dirty="0" smtClean="0">
                <a:solidFill>
                  <a:srgbClr val="002060"/>
                </a:solidFill>
                <a:latin typeface="微软雅黑" panose="020B0503020204020204" pitchFamily="34" charset="-122"/>
                <a:ea typeface="微软雅黑" panose="020B0503020204020204" pitchFamily="34" charset="-122"/>
              </a:rPr>
              <a:t>Xuanfeng: </a:t>
            </a:r>
            <a:r>
              <a:rPr lang="en-US" altLang="zh-CN" sz="3200" dirty="0" smtClean="0">
                <a:solidFill>
                  <a:srgbClr val="002060"/>
                </a:solidFill>
                <a:latin typeface="微软雅黑" panose="020B0503020204020204" pitchFamily="34" charset="-122"/>
                <a:ea typeface="微软雅黑" panose="020B0503020204020204" pitchFamily="34" charset="-122"/>
              </a:rPr>
              <a:t>Shortage of Cloud Bandwidth</a:t>
            </a:r>
            <a:endParaRPr lang="zh-CN" altLang="en-US" sz="4000" dirty="0">
              <a:solidFill>
                <a:srgbClr val="00206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055" y="1265184"/>
            <a:ext cx="3616647" cy="2774930"/>
          </a:xfrm>
          <a:prstGeom prst="rect">
            <a:avLst/>
          </a:prstGeom>
        </p:spPr>
      </p:pic>
      <p:sp>
        <p:nvSpPr>
          <p:cNvPr id="6" name="矩形 5"/>
          <p:cNvSpPr/>
          <p:nvPr/>
        </p:nvSpPr>
        <p:spPr>
          <a:xfrm>
            <a:off x="4206951" y="1113383"/>
            <a:ext cx="904415" cy="1107996"/>
          </a:xfrm>
          <a:prstGeom prst="rect">
            <a:avLst/>
          </a:prstGeom>
        </p:spPr>
        <p:txBody>
          <a:bodyPr wrap="none">
            <a:spAutoFit/>
          </a:bodyPr>
          <a:lstStyle/>
          <a:p>
            <a:r>
              <a:rPr lang="zh-CN" altLang="en-US" sz="6600" dirty="0" smtClean="0">
                <a:solidFill>
                  <a:srgbClr val="FF0000"/>
                </a:solidFill>
              </a:rPr>
              <a:t>☜</a:t>
            </a:r>
            <a:endParaRPr lang="zh-CN" altLang="en-US" sz="6600" dirty="0">
              <a:solidFill>
                <a:srgbClr val="FF0000"/>
              </a:solidFill>
            </a:endParaRPr>
          </a:p>
        </p:txBody>
      </p:sp>
      <p:sp>
        <p:nvSpPr>
          <p:cNvPr id="7" name="文本框 6"/>
          <p:cNvSpPr txBox="1"/>
          <p:nvPr/>
        </p:nvSpPr>
        <p:spPr>
          <a:xfrm>
            <a:off x="4958819" y="1355686"/>
            <a:ext cx="2324576" cy="1261884"/>
          </a:xfrm>
          <a:prstGeom prst="rect">
            <a:avLst/>
          </a:prstGeom>
          <a:noFill/>
        </p:spPr>
        <p:txBody>
          <a:bodyPr wrap="square" rtlCol="0">
            <a:spAutoFit/>
          </a:bodyPr>
          <a:lstStyle/>
          <a:p>
            <a:r>
              <a:rPr lang="en-US" altLang="zh-CN" sz="36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1.5%</a:t>
            </a:r>
            <a:endParaRPr lang="en-US" altLang="zh-CN"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Lack of cloud-side upload bandwidth</a:t>
            </a:r>
            <a:endParaRPr lang="zh-CN" altLang="en-US"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圆角矩形 10"/>
          <p:cNvSpPr/>
          <p:nvPr/>
        </p:nvSpPr>
        <p:spPr>
          <a:xfrm>
            <a:off x="4605349" y="2987757"/>
            <a:ext cx="4220601" cy="1441119"/>
          </a:xfrm>
          <a:prstGeom prst="roundRect">
            <a:avLst/>
          </a:prstGeom>
          <a:solidFill>
            <a:srgbClr val="002060"/>
          </a:solidFill>
        </p:spPr>
        <p:style>
          <a:lnRef idx="3">
            <a:schemeClr val="lt1"/>
          </a:lnRef>
          <a:fillRef idx="1">
            <a:schemeClr val="accent6"/>
          </a:fillRef>
          <a:effectRef idx="1">
            <a:schemeClr val="accent6"/>
          </a:effectRef>
          <a:fontRef idx="minor">
            <a:schemeClr val="lt1"/>
          </a:fontRef>
        </p:style>
        <p:txBody>
          <a:bodyPr rtlCol="0" anchor="ctr"/>
          <a:lstStyle/>
          <a:p>
            <a:pPr marL="342900" indent="-342900">
              <a:buFont typeface="Wingdings" panose="05000000000000000000" pitchFamily="2" charset="2"/>
              <a:buChar char="u"/>
            </a:pPr>
            <a:r>
              <a:rPr lang="en-US" altLang="zh-CN" sz="2000" dirty="0" smtClean="0"/>
              <a:t>0.84% </a:t>
            </a:r>
            <a:r>
              <a:rPr lang="en-US" altLang="zh-CN" sz="2000" dirty="0"/>
              <a:t>of highly popular files </a:t>
            </a:r>
            <a:r>
              <a:rPr lang="en-US" altLang="zh-CN" sz="2000" dirty="0" smtClean="0"/>
              <a:t>account for 39% </a:t>
            </a:r>
            <a:r>
              <a:rPr lang="en-US" altLang="zh-CN" sz="2000" dirty="0"/>
              <a:t>of all </a:t>
            </a:r>
            <a:r>
              <a:rPr lang="en-US" altLang="zh-CN" sz="2000" dirty="0" smtClean="0"/>
              <a:t>downloads</a:t>
            </a:r>
          </a:p>
          <a:p>
            <a:pPr marL="342900" indent="-342900">
              <a:buFont typeface="Wingdings" panose="05000000000000000000" pitchFamily="2" charset="2"/>
              <a:buChar char="u"/>
            </a:pPr>
            <a:r>
              <a:rPr lang="en-US" altLang="zh-CN" sz="2000" dirty="0" smtClean="0"/>
              <a:t>87% </a:t>
            </a:r>
            <a:r>
              <a:rPr lang="en-US" altLang="zh-CN" sz="2000" dirty="0"/>
              <a:t>of </a:t>
            </a:r>
            <a:r>
              <a:rPr lang="en-US" altLang="zh-CN" sz="2000" dirty="0" smtClean="0"/>
              <a:t>requested files </a:t>
            </a:r>
            <a:r>
              <a:rPr lang="en-US" altLang="zh-CN" sz="2000" dirty="0"/>
              <a:t>are hosted in </a:t>
            </a:r>
            <a:r>
              <a:rPr lang="en-US" altLang="zh-CN" sz="2000" dirty="0" smtClean="0"/>
              <a:t>peer-to-peer (P2P) </a:t>
            </a:r>
            <a:r>
              <a:rPr lang="en-US" altLang="zh-CN" sz="2000" dirty="0"/>
              <a:t>data swarms</a:t>
            </a:r>
            <a:endParaRPr lang="zh-CN" altLang="en-US" sz="1600"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70198" y="4736283"/>
            <a:ext cx="8659117" cy="1418880"/>
            <a:chOff x="270198" y="4736283"/>
            <a:chExt cx="8659117" cy="1418880"/>
          </a:xfrm>
        </p:grpSpPr>
        <p:sp>
          <p:nvSpPr>
            <p:cNvPr id="8" name="矩形 7"/>
            <p:cNvSpPr/>
            <p:nvPr/>
          </p:nvSpPr>
          <p:spPr>
            <a:xfrm>
              <a:off x="1126659" y="4831724"/>
              <a:ext cx="755335" cy="1323439"/>
            </a:xfrm>
            <a:prstGeom prst="rect">
              <a:avLst/>
            </a:prstGeom>
            <a:noFill/>
          </p:spPr>
          <p:txBody>
            <a:bodyPr wrap="none" lIns="91440" tIns="45720" rIns="91440" bIns="45720">
              <a:spAutoFit/>
            </a:bodyPr>
            <a:lstStyle/>
            <a:p>
              <a:pPr algn="ctr"/>
              <a:r>
                <a:rPr lang="en-US" altLang="zh-CN" sz="8000" dirty="0" smtClean="0">
                  <a:ln w="0"/>
                  <a:solidFill>
                    <a:schemeClr val="accent2">
                      <a:lumMod val="75000"/>
                    </a:schemeClr>
                  </a:solidFill>
                  <a:effectLst>
                    <a:outerShdw blurRad="38100" dist="19050" dir="2700000" algn="tl" rotWithShape="0">
                      <a:schemeClr val="dk1">
                        <a:alpha val="40000"/>
                      </a:schemeClr>
                    </a:outerShdw>
                  </a:effectLst>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8000" b="1" cap="none" spc="0" dirty="0">
                <a:ln w="10160">
                  <a:solidFill>
                    <a:srgbClr val="0070C0"/>
                  </a:solidFill>
                  <a:prstDash val="solid"/>
                </a:ln>
                <a:solidFill>
                  <a:schemeClr val="accent2">
                    <a:lumMod val="75000"/>
                  </a:schemeClr>
                </a:solidFill>
                <a:effectLst>
                  <a:outerShdw blurRad="38100" dist="22860" dir="5400000" algn="tl" rotWithShape="0">
                    <a:srgbClr val="000000">
                      <a:alpha val="30000"/>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矩形 8"/>
            <p:cNvSpPr/>
            <p:nvPr/>
          </p:nvSpPr>
          <p:spPr>
            <a:xfrm>
              <a:off x="2067340" y="4736283"/>
              <a:ext cx="6861975" cy="137031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sz="2000"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cloud is threatened </a:t>
              </a:r>
              <a:r>
                <a:rPr lang="en-US" altLang="zh-CN" sz="200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by running out </a:t>
              </a:r>
              <a:r>
                <a:rPr lang="en-US" altLang="zh-CN" sz="2000"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of upload </a:t>
              </a:r>
              <a:r>
                <a:rPr lang="en-US" altLang="zh-CN" sz="200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bandwidth due to </a:t>
              </a:r>
              <a:r>
                <a:rPr lang="en-US" altLang="zh-CN" sz="2200" b="1" u="sng"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unnecessarily sending </a:t>
              </a:r>
              <a:r>
                <a:rPr lang="en-US" altLang="zh-CN" sz="2200" b="1" u="sng"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highly </a:t>
              </a:r>
              <a:r>
                <a:rPr lang="en-US" altLang="zh-CN" sz="2200" b="1" u="sng"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popular P2P files</a:t>
              </a:r>
              <a:r>
                <a:rPr lang="en-US" altLang="zh-CN" sz="200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As the user base continues to grow, </a:t>
              </a:r>
              <a:r>
                <a:rPr lang="en-US" altLang="zh-CN" sz="2000"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the cloud will have </a:t>
              </a:r>
              <a:r>
                <a:rPr lang="en-US" altLang="zh-CN" sz="200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to reject more (&gt;1.5%) fetching requests.</a:t>
              </a:r>
              <a:endParaRPr lang="zh-CN" altLang="en-US" b="1" i="1" u="sng"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2" name="Picture 2" descr="http://static.freepik.com/free-photo/sandglass-clock_318-9121.jpg"/>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18537" t="16382" r="19724" b="16129"/>
            <a:stretch/>
          </p:blipFill>
          <p:spPr bwMode="auto">
            <a:xfrm>
              <a:off x="270198" y="4955604"/>
              <a:ext cx="813713" cy="10506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463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63576" y="952177"/>
            <a:ext cx="2695452" cy="2717132"/>
          </a:xfrm>
          <a:prstGeom prst="rect">
            <a:avLst/>
          </a:prstGeom>
        </p:spPr>
      </p:pic>
      <p:sp>
        <p:nvSpPr>
          <p:cNvPr id="4" name="灯片编号占位符 3"/>
          <p:cNvSpPr>
            <a:spLocks noGrp="1"/>
          </p:cNvSpPr>
          <p:nvPr>
            <p:ph type="sldNum" sz="quarter" idx="12"/>
          </p:nvPr>
        </p:nvSpPr>
        <p:spPr/>
        <p:txBody>
          <a:bodyPr/>
          <a:lstStyle/>
          <a:p>
            <a:fld id="{523CE5A3-3300-4D41-99A4-0032E3512D03}" type="slidenum">
              <a:rPr lang="zh-CN" altLang="en-US" smtClean="0"/>
              <a:t>28</a:t>
            </a:fld>
            <a:endParaRPr lang="zh-CN" altLang="en-US"/>
          </a:p>
        </p:txBody>
      </p:sp>
      <p:sp>
        <p:nvSpPr>
          <p:cNvPr id="5" name="矩形 4"/>
          <p:cNvSpPr/>
          <p:nvPr/>
        </p:nvSpPr>
        <p:spPr>
          <a:xfrm>
            <a:off x="61343" y="26660"/>
            <a:ext cx="8814657" cy="707886"/>
          </a:xfrm>
          <a:prstGeom prst="rect">
            <a:avLst/>
          </a:prstGeom>
        </p:spPr>
        <p:txBody>
          <a:bodyPr wrap="none">
            <a:spAutoFit/>
          </a:bodyPr>
          <a:lstStyle/>
          <a:p>
            <a:pPr algn="ctr"/>
            <a:r>
              <a:rPr lang="en-US" altLang="zh-CN" sz="4000" dirty="0" smtClean="0">
                <a:solidFill>
                  <a:srgbClr val="002060"/>
                </a:solidFill>
                <a:latin typeface="微软雅黑" panose="020B0503020204020204" pitchFamily="34" charset="-122"/>
                <a:ea typeface="微软雅黑" panose="020B0503020204020204" pitchFamily="34" charset="-122"/>
              </a:rPr>
              <a:t>Xuanfeng: Pre-downloading Failure</a:t>
            </a:r>
            <a:endParaRPr lang="zh-CN" altLang="en-US" sz="4000" dirty="0">
              <a:solidFill>
                <a:srgbClr val="00206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3552" y="3869894"/>
            <a:ext cx="3667639" cy="2789856"/>
          </a:xfrm>
          <a:prstGeom prst="rect">
            <a:avLst/>
          </a:prstGeom>
        </p:spPr>
      </p:pic>
      <p:sp>
        <p:nvSpPr>
          <p:cNvPr id="7" name="圆角矩形标注 6"/>
          <p:cNvSpPr/>
          <p:nvPr/>
        </p:nvSpPr>
        <p:spPr>
          <a:xfrm>
            <a:off x="3579026" y="970060"/>
            <a:ext cx="5382094" cy="497010"/>
          </a:xfrm>
          <a:prstGeom prst="wedgeRoundRectCallout">
            <a:avLst>
              <a:gd name="adj1" fmla="val -60512"/>
              <a:gd name="adj2" fmla="val 146842"/>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2-PB Collaborative Caching </a:t>
            </a:r>
            <a:r>
              <a:rPr lang="en-US" altLang="zh-CN" sz="2000" b="1" dirty="0" smtClean="0">
                <a:latin typeface="Arial Unicode MS" panose="020B0604020202020204" pitchFamily="34" charset="-122"/>
                <a:ea typeface="Arial Unicode MS" panose="020B0604020202020204" pitchFamily="34" charset="-122"/>
                <a:cs typeface="Arial Unicode MS" panose="020B0604020202020204" pitchFamily="34" charset="-122"/>
                <a:sym typeface="Wingdings" panose="05000000000000000000" pitchFamily="2" charset="2"/>
              </a:rPr>
              <a:t> </a:t>
            </a:r>
            <a:r>
              <a:rPr lang="en-US" altLang="zh-CN" sz="2000" b="1" u="sng" dirty="0" smtClean="0">
                <a:latin typeface="Arial Unicode MS" panose="020B0604020202020204" pitchFamily="34" charset="-122"/>
                <a:ea typeface="Arial Unicode MS" panose="020B0604020202020204" pitchFamily="34" charset="-122"/>
                <a:cs typeface="Arial Unicode MS" panose="020B0604020202020204" pitchFamily="34" charset="-122"/>
                <a:sym typeface="Wingdings" panose="05000000000000000000" pitchFamily="2" charset="2"/>
              </a:rPr>
              <a:t>8.7% Failure</a:t>
            </a:r>
            <a:endParaRPr lang="zh-CN" altLang="en-US" sz="2000" b="1" u="sng"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圆角矩形标注 7"/>
          <p:cNvSpPr/>
          <p:nvPr/>
        </p:nvSpPr>
        <p:spPr>
          <a:xfrm>
            <a:off x="5256757" y="1655195"/>
            <a:ext cx="2257228" cy="479076"/>
          </a:xfrm>
          <a:prstGeom prst="wedgeRoundRectCallout">
            <a:avLst>
              <a:gd name="adj1" fmla="val -148470"/>
              <a:gd name="adj2" fmla="val 98230"/>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latin typeface="Arial Unicode MS" panose="020B0604020202020204" pitchFamily="34" charset="-122"/>
                <a:ea typeface="Arial Unicode MS" panose="020B0604020202020204" pitchFamily="34" charset="-122"/>
                <a:cs typeface="Arial Unicode MS" panose="020B0604020202020204" pitchFamily="34" charset="-122"/>
                <a:sym typeface="Wingdings" panose="05000000000000000000" pitchFamily="2" charset="2"/>
              </a:rPr>
              <a:t> </a:t>
            </a:r>
            <a:r>
              <a:rPr lang="en-US" altLang="zh-CN" sz="2000" b="1" u="sng" dirty="0" smtClean="0">
                <a:latin typeface="Arial Unicode MS" panose="020B0604020202020204" pitchFamily="34" charset="-122"/>
                <a:ea typeface="Arial Unicode MS" panose="020B0604020202020204" pitchFamily="34" charset="-122"/>
                <a:cs typeface="Arial Unicode MS" panose="020B0604020202020204" pitchFamily="34" charset="-122"/>
                <a:sym typeface="Wingdings" panose="05000000000000000000" pitchFamily="2" charset="2"/>
              </a:rPr>
              <a:t>16.4% Failure</a:t>
            </a:r>
            <a:endParaRPr lang="zh-CN" altLang="en-US" b="1" u="sng"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矩形 8"/>
          <p:cNvSpPr/>
          <p:nvPr/>
        </p:nvSpPr>
        <p:spPr>
          <a:xfrm>
            <a:off x="1678675" y="1560892"/>
            <a:ext cx="818037" cy="1323439"/>
          </a:xfrm>
          <a:prstGeom prst="rect">
            <a:avLst/>
          </a:prstGeom>
        </p:spPr>
        <p:txBody>
          <a:bodyPr wrap="square">
            <a:spAutoFit/>
          </a:bodyPr>
          <a:lstStyle/>
          <a:p>
            <a:r>
              <a:rPr lang="en-US" altLang="zh-CN" sz="8000" b="1" dirty="0" smtClean="0">
                <a:solidFill>
                  <a:srgbClr val="FF0000"/>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X</a:t>
            </a:r>
            <a:endParaRPr lang="zh-CN" altLang="en-US" sz="6600" b="1" dirty="0">
              <a:solidFill>
                <a:srgbClr val="FF0000"/>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0" name="组合 9"/>
          <p:cNvGrpSpPr/>
          <p:nvPr/>
        </p:nvGrpSpPr>
        <p:grpSpPr>
          <a:xfrm>
            <a:off x="3906490" y="2452633"/>
            <a:ext cx="4521889" cy="1133408"/>
            <a:chOff x="3096573" y="5056467"/>
            <a:chExt cx="4521889" cy="1133408"/>
          </a:xfrm>
        </p:grpSpPr>
        <p:pic>
          <p:nvPicPr>
            <p:cNvPr id="11" name="Picture 2" descr="http://pic36.nipic.com/20131204/12344150_190603382146_2.jpg"/>
            <p:cNvPicPr>
              <a:picLocks noChangeAspect="1" noChangeArrowheads="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22298" t="10811" r="24998" b="10809"/>
            <a:stretch/>
          </p:blipFill>
          <p:spPr bwMode="auto">
            <a:xfrm flipV="1">
              <a:off x="3096573" y="5056467"/>
              <a:ext cx="1016160" cy="1133408"/>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4313548" y="5221315"/>
              <a:ext cx="3304914" cy="968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en-US" altLang="zh-CN" sz="200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The cloud cache effectively avoids</a:t>
              </a:r>
              <a:r>
                <a:rPr lang="en-US" altLang="zh-CN" sz="240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nearly half of pre-downloading failures</a:t>
              </a:r>
              <a:endParaRPr lang="zh-CN" altLang="en-US" sz="2000" b="1" u="sng"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4" name="文本框 13"/>
          <p:cNvSpPr txBox="1"/>
          <p:nvPr/>
        </p:nvSpPr>
        <p:spPr>
          <a:xfrm>
            <a:off x="4136275" y="4310715"/>
            <a:ext cx="263823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High popularity ≈ </a:t>
            </a:r>
          </a:p>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Low failure ratio</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53561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par>
                          <p:cTn id="25" fill="hold">
                            <p:stCondLst>
                              <p:cond delay="1000"/>
                            </p:stCondLst>
                            <p:childTnLst>
                              <p:par>
                                <p:cTn id="26" presetID="2" presetClass="entr" presetSubtype="4" fill="hold" grpId="0" nodeType="afterEffect">
                                  <p:stCondLst>
                                    <p:cond delay="10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000" fill="hold"/>
                                        <p:tgtEl>
                                          <p:spTgt spid="14"/>
                                        </p:tgtEl>
                                        <p:attrNameLst>
                                          <p:attrName>ppt_x</p:attrName>
                                        </p:attrNameLst>
                                      </p:cBhvr>
                                      <p:tavLst>
                                        <p:tav tm="0">
                                          <p:val>
                                            <p:strVal val="#ppt_x"/>
                                          </p:val>
                                        </p:tav>
                                        <p:tav tm="100000">
                                          <p:val>
                                            <p:strVal val="#ppt_x"/>
                                          </p:val>
                                        </p:tav>
                                      </p:tavLst>
                                    </p:anim>
                                    <p:anim calcmode="lin" valueType="num">
                                      <p:cBhvr additive="base">
                                        <p:cTn id="29"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29</a:t>
            </a:fld>
            <a:endParaRPr lang="zh-CN" altLang="en-US"/>
          </a:p>
        </p:txBody>
      </p:sp>
      <p:sp>
        <p:nvSpPr>
          <p:cNvPr id="5" name="矩形 4"/>
          <p:cNvSpPr/>
          <p:nvPr/>
        </p:nvSpPr>
        <p:spPr>
          <a:xfrm>
            <a:off x="278885" y="200834"/>
            <a:ext cx="8379602" cy="707886"/>
          </a:xfrm>
          <a:prstGeom prst="rect">
            <a:avLst/>
          </a:prstGeom>
        </p:spPr>
        <p:txBody>
          <a:bodyPr wrap="none">
            <a:spAutoFit/>
          </a:bodyPr>
          <a:lstStyle/>
          <a:p>
            <a:pPr algn="ctr"/>
            <a:r>
              <a:rPr lang="en-US" altLang="zh-CN" sz="4000" dirty="0" smtClean="0">
                <a:solidFill>
                  <a:srgbClr val="002060"/>
                </a:solidFill>
                <a:latin typeface="微软雅黑" panose="020B0503020204020204" pitchFamily="34" charset="-122"/>
                <a:ea typeface="微软雅黑" panose="020B0503020204020204" pitchFamily="34" charset="-122"/>
              </a:rPr>
              <a:t>Smart APs: </a:t>
            </a:r>
            <a:r>
              <a:rPr lang="en-US" altLang="zh-CN" sz="3600" dirty="0" smtClean="0">
                <a:solidFill>
                  <a:srgbClr val="002060"/>
                </a:solidFill>
                <a:latin typeface="微软雅黑" panose="020B0503020204020204" pitchFamily="34" charset="-122"/>
                <a:ea typeface="微软雅黑" panose="020B0503020204020204" pitchFamily="34" charset="-122"/>
              </a:rPr>
              <a:t>Pre-downloading Failure</a:t>
            </a:r>
            <a:endParaRPr lang="zh-CN" altLang="en-US" sz="4000" dirty="0">
              <a:solidFill>
                <a:srgbClr val="002060"/>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311313186"/>
              </p:ext>
            </p:extLst>
          </p:nvPr>
        </p:nvGraphicFramePr>
        <p:xfrm>
          <a:off x="736822" y="1704345"/>
          <a:ext cx="3310392" cy="1737360"/>
        </p:xfrm>
        <a:graphic>
          <a:graphicData uri="http://schemas.openxmlformats.org/drawingml/2006/table">
            <a:tbl>
              <a:tblPr firstRow="1" bandRow="1">
                <a:tableStyleId>{5C22544A-7EE6-4342-B048-85BDC9FD1C3A}</a:tableStyleId>
              </a:tblPr>
              <a:tblGrid>
                <a:gridCol w="1227150"/>
                <a:gridCol w="1081378"/>
                <a:gridCol w="1001864"/>
              </a:tblGrid>
              <a:tr h="370840">
                <a:tc>
                  <a:txBody>
                    <a:bodyPr/>
                    <a:lstStyle/>
                    <a:p>
                      <a:pPr algn="ctr"/>
                      <a:r>
                        <a:rPr lang="en-US" altLang="zh-CN" dirty="0" smtClean="0"/>
                        <a:t>Failure Ratio</a:t>
                      </a:r>
                      <a:endParaRPr lang="zh-CN" altLang="en-US" dirty="0"/>
                    </a:p>
                  </a:txBody>
                  <a:tcPr anchor="ctr"/>
                </a:tc>
                <a:tc>
                  <a:txBody>
                    <a:bodyPr/>
                    <a:lstStyle/>
                    <a:p>
                      <a:pPr algn="ctr"/>
                      <a:r>
                        <a:rPr lang="en-US" altLang="zh-CN" dirty="0" smtClean="0"/>
                        <a:t>Xuanfeng Cloud</a:t>
                      </a:r>
                      <a:endParaRPr lang="zh-CN" altLang="en-US" dirty="0"/>
                    </a:p>
                  </a:txBody>
                  <a:tcPr anchor="ctr"/>
                </a:tc>
                <a:tc>
                  <a:txBody>
                    <a:bodyPr/>
                    <a:lstStyle/>
                    <a:p>
                      <a:pPr algn="ctr"/>
                      <a:r>
                        <a:rPr lang="en-US" altLang="zh-CN" dirty="0" smtClean="0"/>
                        <a:t>Smart APs</a:t>
                      </a:r>
                      <a:endParaRPr lang="zh-CN" altLang="en-US" dirty="0"/>
                    </a:p>
                  </a:txBody>
                  <a:tcPr anchor="ctr"/>
                </a:tc>
              </a:tr>
              <a:tr h="370840">
                <a:tc>
                  <a:txBody>
                    <a:bodyPr/>
                    <a:lstStyle/>
                    <a:p>
                      <a:pPr algn="ctr"/>
                      <a:r>
                        <a:rPr lang="en-US" altLang="zh-CN" dirty="0" smtClean="0"/>
                        <a:t>Overall </a:t>
                      </a:r>
                      <a:endParaRPr lang="zh-CN" altLang="en-US" dirty="0"/>
                    </a:p>
                  </a:txBody>
                  <a:tcPr anchor="ctr"/>
                </a:tc>
                <a:tc>
                  <a:txBody>
                    <a:bodyPr/>
                    <a:lstStyle/>
                    <a:p>
                      <a:pPr algn="ctr"/>
                      <a:r>
                        <a:rPr lang="en-US" altLang="zh-CN" dirty="0" smtClean="0"/>
                        <a:t>8.7%</a:t>
                      </a:r>
                      <a:endParaRPr lang="zh-CN" altLang="en-US" dirty="0"/>
                    </a:p>
                  </a:txBody>
                  <a:tcPr anchor="ctr"/>
                </a:tc>
                <a:tc>
                  <a:txBody>
                    <a:bodyPr/>
                    <a:lstStyle/>
                    <a:p>
                      <a:pPr algn="ctr"/>
                      <a:r>
                        <a:rPr lang="en-US" altLang="zh-CN" sz="2400" b="1" dirty="0" smtClean="0">
                          <a:solidFill>
                            <a:srgbClr val="FF0000"/>
                          </a:solidFill>
                        </a:rPr>
                        <a:t>16.8%</a:t>
                      </a:r>
                      <a:endParaRPr lang="zh-CN" altLang="en-US" sz="2400" b="1" dirty="0">
                        <a:solidFill>
                          <a:srgbClr val="FF0000"/>
                        </a:solidFill>
                      </a:endParaRPr>
                    </a:p>
                  </a:txBody>
                  <a:tcPr anchor="ctr"/>
                </a:tc>
              </a:tr>
              <a:tr h="370840">
                <a:tc>
                  <a:txBody>
                    <a:bodyPr/>
                    <a:lstStyle/>
                    <a:p>
                      <a:pPr algn="ctr"/>
                      <a:r>
                        <a:rPr lang="en-US" altLang="zh-CN" b="1" dirty="0" smtClean="0"/>
                        <a:t>Unpopular files</a:t>
                      </a:r>
                      <a:endParaRPr lang="zh-CN" altLang="en-US" b="1" dirty="0"/>
                    </a:p>
                  </a:txBody>
                  <a:tcPr anchor="ctr"/>
                </a:tc>
                <a:tc>
                  <a:txBody>
                    <a:bodyPr/>
                    <a:lstStyle/>
                    <a:p>
                      <a:pPr algn="ctr"/>
                      <a:r>
                        <a:rPr lang="en-US" altLang="zh-CN" b="1" dirty="0" smtClean="0"/>
                        <a:t>13%</a:t>
                      </a:r>
                      <a:endParaRPr lang="zh-CN" altLang="en-US" b="1" dirty="0"/>
                    </a:p>
                  </a:txBody>
                  <a:tcPr anchor="ctr"/>
                </a:tc>
                <a:tc>
                  <a:txBody>
                    <a:bodyPr/>
                    <a:lstStyle/>
                    <a:p>
                      <a:pPr algn="ctr"/>
                      <a:r>
                        <a:rPr lang="en-US" altLang="zh-CN" sz="2800" b="1" dirty="0" smtClean="0">
                          <a:solidFill>
                            <a:srgbClr val="FF0000"/>
                          </a:solidFill>
                        </a:rPr>
                        <a:t>42%</a:t>
                      </a:r>
                      <a:endParaRPr lang="zh-CN" altLang="en-US" sz="2800" b="1" dirty="0">
                        <a:solidFill>
                          <a:srgbClr val="FF0000"/>
                        </a:solidFill>
                      </a:endParaRPr>
                    </a:p>
                  </a:txBody>
                  <a:tcPr anchor="ctr"/>
                </a:tc>
              </a:tr>
            </a:tbl>
          </a:graphicData>
        </a:graphic>
      </p:graphicFrame>
      <p:sp>
        <p:nvSpPr>
          <p:cNvPr id="7" name="圆角矩形标注 6"/>
          <p:cNvSpPr/>
          <p:nvPr/>
        </p:nvSpPr>
        <p:spPr>
          <a:xfrm>
            <a:off x="784622" y="4144219"/>
            <a:ext cx="4777788" cy="805405"/>
          </a:xfrm>
          <a:prstGeom prst="wedgeRoundRectCallout">
            <a:avLst>
              <a:gd name="adj1" fmla="val -30314"/>
              <a:gd name="adj2" fmla="val -1656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u"/>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36% of offline downloading requests are issued for unpopular files</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右大括号 11"/>
          <p:cNvSpPr/>
          <p:nvPr/>
        </p:nvSpPr>
        <p:spPr>
          <a:xfrm rot="10800000">
            <a:off x="4315569" y="1317221"/>
            <a:ext cx="592371" cy="2527541"/>
          </a:xfrm>
          <a:prstGeom prst="rightBrace">
            <a:avLst>
              <a:gd name="adj1" fmla="val 41890"/>
              <a:gd name="adj2" fmla="val 4985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p:cNvSpPr txBox="1"/>
          <p:nvPr/>
        </p:nvSpPr>
        <p:spPr>
          <a:xfrm>
            <a:off x="5088977" y="988230"/>
            <a:ext cx="2790765" cy="954107"/>
          </a:xfrm>
          <a:prstGeom prst="rect">
            <a:avLst/>
          </a:prstGeom>
          <a:noFill/>
        </p:spPr>
        <p:txBody>
          <a:bodyPr wrap="square" rtlCol="0">
            <a:spAutoFit/>
          </a:bodyPr>
          <a:lstStyle/>
          <a:p>
            <a:r>
              <a:rPr lang="en-US" altLang="zh-CN" sz="3600" b="1" dirty="0" smtClean="0">
                <a:latin typeface="Arial Unicode MS" panose="020B0604020202020204" pitchFamily="34" charset="-122"/>
                <a:ea typeface="Arial Unicode MS" panose="020B0604020202020204" pitchFamily="34" charset="-122"/>
                <a:cs typeface="Arial Unicode MS" panose="020B0604020202020204" pitchFamily="34" charset="-122"/>
              </a:rPr>
              <a:t>86%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Insufficient seeds in a peer swarm</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文本框 13"/>
          <p:cNvSpPr txBox="1"/>
          <p:nvPr/>
        </p:nvSpPr>
        <p:spPr>
          <a:xfrm>
            <a:off x="5065124" y="2241793"/>
            <a:ext cx="2925937" cy="954107"/>
          </a:xfrm>
          <a:prstGeom prst="rect">
            <a:avLst/>
          </a:prstGeom>
          <a:noFill/>
        </p:spPr>
        <p:txBody>
          <a:bodyPr wrap="square" rtlCol="0">
            <a:spAutoFit/>
          </a:bodyPr>
          <a:lstStyle/>
          <a:p>
            <a:r>
              <a:rPr lang="en-US" altLang="zh-CN" sz="3600" b="1" dirty="0" smtClean="0">
                <a:latin typeface="Arial Unicode MS" panose="020B0604020202020204" pitchFamily="34" charset="-122"/>
                <a:ea typeface="Arial Unicode MS" panose="020B0604020202020204" pitchFamily="34" charset="-122"/>
                <a:cs typeface="Arial Unicode MS" panose="020B0604020202020204" pitchFamily="34" charset="-122"/>
              </a:rPr>
              <a:t>10%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Poor HTTP/FTP connections</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文本框 15"/>
          <p:cNvSpPr txBox="1"/>
          <p:nvPr/>
        </p:nvSpPr>
        <p:spPr>
          <a:xfrm>
            <a:off x="5144633" y="3481766"/>
            <a:ext cx="2305735" cy="646331"/>
          </a:xfrm>
          <a:prstGeom prst="rect">
            <a:avLst/>
          </a:prstGeom>
          <a:noFill/>
        </p:spPr>
        <p:txBody>
          <a:bodyPr wrap="square" rtlCol="0">
            <a:spAutoFit/>
          </a:bodyPr>
          <a:lstStyle/>
          <a:p>
            <a:r>
              <a:rPr lang="en-US" altLang="zh-CN" sz="3600" b="1" dirty="0">
                <a:latin typeface="Arial Unicode MS" panose="020B0604020202020204" pitchFamily="34" charset="-122"/>
                <a:ea typeface="Arial Unicode MS" panose="020B0604020202020204" pitchFamily="34" charset="-122"/>
                <a:cs typeface="Arial Unicode MS" panose="020B0604020202020204" pitchFamily="34" charset="-122"/>
              </a:rPr>
              <a:t>4</a:t>
            </a:r>
            <a:r>
              <a:rPr lang="en-US" altLang="zh-CN" sz="3600" b="1"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Unknown...</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21" name="组合 20"/>
          <p:cNvGrpSpPr/>
          <p:nvPr/>
        </p:nvGrpSpPr>
        <p:grpSpPr>
          <a:xfrm>
            <a:off x="1275508" y="5459824"/>
            <a:ext cx="6283802" cy="1323439"/>
            <a:chOff x="1275508" y="3344778"/>
            <a:chExt cx="6283802" cy="1323439"/>
          </a:xfrm>
        </p:grpSpPr>
        <p:sp>
          <p:nvSpPr>
            <p:cNvPr id="9" name="矩形 8"/>
            <p:cNvSpPr/>
            <p:nvPr/>
          </p:nvSpPr>
          <p:spPr>
            <a:xfrm>
              <a:off x="2161425" y="3344778"/>
              <a:ext cx="755335" cy="1323439"/>
            </a:xfrm>
            <a:prstGeom prst="rect">
              <a:avLst/>
            </a:prstGeom>
            <a:noFill/>
          </p:spPr>
          <p:txBody>
            <a:bodyPr wrap="none" lIns="91440" tIns="45720" rIns="91440" bIns="45720">
              <a:spAutoFit/>
            </a:bodyPr>
            <a:lstStyle/>
            <a:p>
              <a:pPr algn="ctr"/>
              <a:r>
                <a:rPr lang="en-US" altLang="zh-CN" sz="8000" dirty="0" smtClean="0">
                  <a:ln w="0"/>
                  <a:solidFill>
                    <a:schemeClr val="accent2">
                      <a:lumMod val="75000"/>
                    </a:schemeClr>
                  </a:solidFill>
                  <a:effectLst>
                    <a:outerShdw blurRad="38100" dist="19050" dir="2700000" algn="tl" rotWithShape="0">
                      <a:schemeClr val="dk1">
                        <a:alpha val="40000"/>
                      </a:schemeClr>
                    </a:outerShdw>
                  </a:effectLst>
                  <a:latin typeface="Arial Unicode MS" panose="020B0604020202020204" pitchFamily="34" charset="-122"/>
                  <a:ea typeface="Arial Unicode MS" panose="020B0604020202020204" pitchFamily="34" charset="-122"/>
                  <a:cs typeface="Arial Unicode MS" panose="020B0604020202020204" pitchFamily="34" charset="-122"/>
                </a:rPr>
                <a:t>3</a:t>
              </a:r>
              <a:endParaRPr lang="zh-CN" altLang="en-US" sz="8000" b="1" cap="none" spc="0" dirty="0">
                <a:ln w="10160">
                  <a:solidFill>
                    <a:srgbClr val="0070C0"/>
                  </a:solidFill>
                  <a:prstDash val="solid"/>
                </a:ln>
                <a:solidFill>
                  <a:schemeClr val="accent2">
                    <a:lumMod val="75000"/>
                  </a:schemeClr>
                </a:solidFill>
                <a:effectLst>
                  <a:outerShdw blurRad="38100" dist="22860" dir="5400000" algn="tl" rotWithShape="0">
                    <a:srgbClr val="000000">
                      <a:alpha val="30000"/>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矩形 9"/>
            <p:cNvSpPr/>
            <p:nvPr/>
          </p:nvSpPr>
          <p:spPr>
            <a:xfrm>
              <a:off x="3173516" y="3535582"/>
              <a:ext cx="4385794" cy="82672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Smart APs </a:t>
              </a:r>
              <a:r>
                <a:rPr lang="en-US" altLang="zh-CN" sz="2400" b="1" u="sng"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frequently </a:t>
              </a:r>
              <a:r>
                <a:rPr lang="en-US" altLang="zh-CN" sz="2400" b="1" u="sng"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fail</a:t>
              </a:r>
              <a:r>
                <a:rPr lang="en-US" altLang="zh-CN" sz="200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during </a:t>
              </a:r>
              <a:r>
                <a:rPr lang="en-US" altLang="zh-CN" sz="2000"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pre-downloading </a:t>
              </a:r>
              <a:r>
                <a:rPr lang="en-US" altLang="zh-CN" sz="2400" b="1" u="sng"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unpopular files</a:t>
              </a:r>
              <a:endParaRPr lang="zh-CN" altLang="en-US" sz="2000" b="1" i="1" u="sng"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9" name="Picture 2" descr="http://static.freepik.com/free-photo/sandglass-clock_318-9121.jp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18537" t="16382" r="19724" b="16129"/>
            <a:stretch/>
          </p:blipFill>
          <p:spPr bwMode="auto">
            <a:xfrm>
              <a:off x="1275508" y="3450918"/>
              <a:ext cx="813257" cy="10500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514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3</a:t>
            </a:fld>
            <a:endParaRPr lang="zh-CN" altLang="en-US"/>
          </a:p>
        </p:txBody>
      </p:sp>
      <p:sp>
        <p:nvSpPr>
          <p:cNvPr id="5" name="矩形 4"/>
          <p:cNvSpPr/>
          <p:nvPr/>
        </p:nvSpPr>
        <p:spPr>
          <a:xfrm>
            <a:off x="475439" y="200834"/>
            <a:ext cx="8193140" cy="707886"/>
          </a:xfrm>
          <a:prstGeom prst="rect">
            <a:avLst/>
          </a:prstGeom>
        </p:spPr>
        <p:txBody>
          <a:bodyPr wrap="none">
            <a:spAutoFit/>
          </a:bodyPr>
          <a:lstStyle/>
          <a:p>
            <a:pPr algn="ctr"/>
            <a:r>
              <a:rPr lang="en-US" altLang="zh-CN" sz="4000" dirty="0" smtClean="0">
                <a:solidFill>
                  <a:srgbClr val="C00000"/>
                </a:solidFill>
                <a:latin typeface="微软雅黑" panose="020B0503020204020204" pitchFamily="34" charset="-122"/>
                <a:ea typeface="微软雅黑" panose="020B0503020204020204" pitchFamily="34" charset="-122"/>
              </a:rPr>
              <a:t>Internet Access across the World</a:t>
            </a:r>
            <a:endParaRPr lang="zh-CN" altLang="en-US" sz="4000" dirty="0">
              <a:solidFill>
                <a:srgbClr val="C00000"/>
              </a:solidFill>
              <a:latin typeface="微软雅黑" panose="020B0503020204020204" pitchFamily="34" charset="-122"/>
              <a:ea typeface="微软雅黑" panose="020B0503020204020204" pitchFamily="34" charset="-122"/>
            </a:endParaRPr>
          </a:p>
        </p:txBody>
      </p:sp>
      <p:pic>
        <p:nvPicPr>
          <p:cNvPr id="2050" name="Picture 2" descr="https://upload.wikimedia.org/wikipedia/commons/thumb/9/99/InternetPenetrationWorldMap.svg/2000px-InternetPenetrationWorldMap.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620" y="1096938"/>
            <a:ext cx="6028418" cy="3095593"/>
          </a:xfrm>
          <a:prstGeom prst="rect">
            <a:avLst/>
          </a:prstGeom>
          <a:noFill/>
          <a:extLst>
            <a:ext uri="{909E8E84-426E-40DD-AFC4-6F175D3DCCD1}">
              <a14:hiddenFill xmlns:a14="http://schemas.microsoft.com/office/drawing/2010/main">
                <a:solidFill>
                  <a:srgbClr val="FFFFFF"/>
                </a:solidFill>
              </a14:hiddenFill>
            </a:ext>
          </a:extLst>
        </p:spPr>
      </p:pic>
      <p:sp>
        <p:nvSpPr>
          <p:cNvPr id="8" name="圆角矩形 7"/>
          <p:cNvSpPr/>
          <p:nvPr/>
        </p:nvSpPr>
        <p:spPr>
          <a:xfrm>
            <a:off x="2632353" y="3427014"/>
            <a:ext cx="2679118" cy="3604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smtClean="0">
                <a:latin typeface="微软雅黑" panose="020B0503020204020204" pitchFamily="34" charset="-122"/>
                <a:ea typeface="微软雅黑" panose="020B0503020204020204" pitchFamily="34" charset="-122"/>
              </a:rPr>
              <a:t>Internet Penetration</a:t>
            </a:r>
            <a:endParaRPr lang="zh-CN" altLang="en-US" sz="2000" dirty="0">
              <a:latin typeface="微软雅黑" panose="020B0503020204020204" pitchFamily="34" charset="-122"/>
              <a:ea typeface="微软雅黑" panose="020B0503020204020204" pitchFamily="34" charset="-122"/>
            </a:endParaRPr>
          </a:p>
        </p:txBody>
      </p:sp>
      <p:pic>
        <p:nvPicPr>
          <p:cNvPr id="2052" name="Picture 4" descr="http://articles.pk/wp-content/uploads/2015/09/media-devi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3778" y="1414538"/>
            <a:ext cx="1556641" cy="11674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famousbloggers.net/wp-content/uploads/2012/02/the-digital-divide.jpg"/>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15717" t="5574" r="13604" b="38495"/>
          <a:stretch/>
        </p:blipFill>
        <p:spPr bwMode="auto">
          <a:xfrm>
            <a:off x="7385889" y="2645838"/>
            <a:ext cx="1412476" cy="11177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图示 6"/>
          <p:cNvGraphicFramePr/>
          <p:nvPr>
            <p:extLst>
              <p:ext uri="{D42A27DB-BD31-4B8C-83A1-F6EECF244321}">
                <p14:modId xmlns:p14="http://schemas.microsoft.com/office/powerpoint/2010/main" val="3755779054"/>
              </p:ext>
            </p:extLst>
          </p:nvPr>
        </p:nvGraphicFramePr>
        <p:xfrm>
          <a:off x="2923430" y="4339568"/>
          <a:ext cx="6148510" cy="21830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矩形 10"/>
          <p:cNvSpPr/>
          <p:nvPr/>
        </p:nvSpPr>
        <p:spPr>
          <a:xfrm>
            <a:off x="350767" y="4484115"/>
            <a:ext cx="3267076" cy="1754326"/>
          </a:xfrm>
          <a:prstGeom prst="rect">
            <a:avLst/>
          </a:prstGeom>
          <a:noFill/>
        </p:spPr>
        <p:txBody>
          <a:bodyPr wrap="square" lIns="91440" tIns="45720" rIns="91440" bIns="45720">
            <a:spAutoFit/>
          </a:bodyPr>
          <a:lstStyle/>
          <a:p>
            <a:pPr algn="ctr"/>
            <a:r>
              <a:rPr lang="en-US" altLang="zh-CN" sz="3600" b="0" cap="none" spc="0" dirty="0" smtClean="0">
                <a:ln w="0"/>
                <a:solidFill>
                  <a:schemeClr val="accent1"/>
                </a:solidFill>
                <a:effectLst>
                  <a:outerShdw blurRad="38100" dist="25400" dir="5400000" algn="ctr" rotWithShape="0">
                    <a:srgbClr val="6E747A">
                      <a:alpha val="43000"/>
                    </a:srgbClr>
                  </a:outerShdw>
                </a:effectLst>
                <a:latin typeface="Agency FB" panose="020B0503020202020204" pitchFamily="34" charset="0"/>
              </a:rPr>
              <a:t>Not only penetration, but also </a:t>
            </a:r>
            <a:r>
              <a:rPr lang="en-US" altLang="zh-CN" sz="3600" b="1" u="sng" cap="none" spc="0" dirty="0" smtClean="0">
                <a:ln w="0"/>
                <a:solidFill>
                  <a:schemeClr val="accent1"/>
                </a:solidFill>
                <a:effectLst>
                  <a:outerShdw blurRad="38100" dist="25400" dir="5400000" algn="ctr" rotWithShape="0">
                    <a:srgbClr val="6E747A">
                      <a:alpha val="43000"/>
                    </a:srgbClr>
                  </a:outerShdw>
                </a:effectLst>
                <a:latin typeface="Agency FB" panose="020B0503020202020204" pitchFamily="34" charset="0"/>
              </a:rPr>
              <a:t>quality of connections</a:t>
            </a:r>
            <a:r>
              <a:rPr lang="en-US" altLang="zh-CN" sz="3600" b="1" cap="none" spc="0" dirty="0" smtClean="0">
                <a:ln w="0"/>
                <a:solidFill>
                  <a:schemeClr val="accent1"/>
                </a:solidFill>
                <a:effectLst>
                  <a:outerShdw blurRad="38100" dist="25400" dir="5400000" algn="ctr" rotWithShape="0">
                    <a:srgbClr val="6E747A">
                      <a:alpha val="43000"/>
                    </a:srgbClr>
                  </a:outerShdw>
                </a:effectLst>
                <a:latin typeface="Agency FB" panose="020B0503020202020204" pitchFamily="34" charset="0"/>
              </a:rPr>
              <a:t> !</a:t>
            </a:r>
            <a:r>
              <a:rPr lang="en-US" altLang="zh-CN" sz="3600" b="0" cap="none" spc="0" dirty="0" smtClean="0">
                <a:ln w="0"/>
                <a:solidFill>
                  <a:schemeClr val="accent1"/>
                </a:solidFill>
                <a:effectLst>
                  <a:outerShdw blurRad="38100" dist="25400" dir="5400000" algn="ctr" rotWithShape="0">
                    <a:srgbClr val="6E747A">
                      <a:alpha val="43000"/>
                    </a:srgbClr>
                  </a:outerShdw>
                </a:effectLst>
                <a:latin typeface="Agency FB" panose="020B0503020202020204" pitchFamily="34" charset="0"/>
              </a:rPr>
              <a:t> </a:t>
            </a:r>
            <a:endParaRPr lang="zh-CN" altLang="en-US" sz="3600" b="0" cap="none" spc="0" dirty="0">
              <a:ln w="0"/>
              <a:solidFill>
                <a:schemeClr val="accent1"/>
              </a:solidFill>
              <a:effectLst>
                <a:outerShdw blurRad="38100" dist="25400" dir="5400000" algn="ctr" rotWithShape="0">
                  <a:srgbClr val="6E747A">
                    <a:alpha val="43000"/>
                  </a:srgbClr>
                </a:outerShdw>
              </a:effectLst>
              <a:latin typeface="Agency FB" panose="020B0503020202020204" pitchFamily="34" charset="0"/>
            </a:endParaRPr>
          </a:p>
        </p:txBody>
      </p:sp>
    </p:spTree>
    <p:extLst>
      <p:ext uri="{BB962C8B-B14F-4D97-AF65-F5344CB8AC3E}">
        <p14:creationId xmlns:p14="http://schemas.microsoft.com/office/powerpoint/2010/main" val="369981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30</a:t>
            </a:fld>
            <a:endParaRPr lang="zh-CN" altLang="en-US"/>
          </a:p>
        </p:txBody>
      </p:sp>
      <p:sp>
        <p:nvSpPr>
          <p:cNvPr id="5" name="矩形 4"/>
          <p:cNvSpPr/>
          <p:nvPr/>
        </p:nvSpPr>
        <p:spPr>
          <a:xfrm>
            <a:off x="311267" y="200834"/>
            <a:ext cx="8314840" cy="707886"/>
          </a:xfrm>
          <a:prstGeom prst="rect">
            <a:avLst/>
          </a:prstGeom>
        </p:spPr>
        <p:txBody>
          <a:bodyPr wrap="none">
            <a:spAutoFit/>
          </a:bodyPr>
          <a:lstStyle/>
          <a:p>
            <a:pPr algn="ctr"/>
            <a:r>
              <a:rPr lang="en-US" altLang="zh-CN" sz="4000" dirty="0" smtClean="0">
                <a:solidFill>
                  <a:srgbClr val="002060"/>
                </a:solidFill>
                <a:latin typeface="微软雅黑" panose="020B0503020204020204" pitchFamily="34" charset="-122"/>
                <a:ea typeface="微软雅黑" panose="020B0503020204020204" pitchFamily="34" charset="-122"/>
              </a:rPr>
              <a:t>Smart APs: </a:t>
            </a:r>
            <a:r>
              <a:rPr lang="en-US" altLang="zh-CN" sz="3600" dirty="0" smtClean="0">
                <a:solidFill>
                  <a:srgbClr val="002060"/>
                </a:solidFill>
                <a:latin typeface="微软雅黑" panose="020B0503020204020204" pitchFamily="34" charset="-122"/>
                <a:ea typeface="微软雅黑" panose="020B0503020204020204" pitchFamily="34" charset="-122"/>
              </a:rPr>
              <a:t>Pre-downloading Speed</a:t>
            </a:r>
            <a:endParaRPr lang="zh-CN" altLang="en-US" sz="4000" dirty="0">
              <a:solidFill>
                <a:srgbClr val="00206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0" y="1125344"/>
            <a:ext cx="3717862" cy="2786698"/>
          </a:xfrm>
          <a:prstGeom prst="rect">
            <a:avLst/>
          </a:prstGeom>
        </p:spPr>
      </p:pic>
      <p:graphicFrame>
        <p:nvGraphicFramePr>
          <p:cNvPr id="6" name="表格 5"/>
          <p:cNvGraphicFramePr>
            <a:graphicFrameLocks noGrp="1"/>
          </p:cNvGraphicFramePr>
          <p:nvPr>
            <p:extLst>
              <p:ext uri="{D42A27DB-BD31-4B8C-83A1-F6EECF244321}">
                <p14:modId xmlns:p14="http://schemas.microsoft.com/office/powerpoint/2010/main" val="2463194430"/>
              </p:ext>
            </p:extLst>
          </p:nvPr>
        </p:nvGraphicFramePr>
        <p:xfrm>
          <a:off x="4254690" y="1508318"/>
          <a:ext cx="4372476" cy="1285240"/>
        </p:xfrm>
        <a:graphic>
          <a:graphicData uri="http://schemas.openxmlformats.org/drawingml/2006/table">
            <a:tbl>
              <a:tblPr firstRow="1" bandRow="1">
                <a:tableStyleId>{5C22544A-7EE6-4342-B048-85BDC9FD1C3A}</a:tableStyleId>
              </a:tblPr>
              <a:tblGrid>
                <a:gridCol w="985963"/>
                <a:gridCol w="1701579"/>
                <a:gridCol w="1684934"/>
              </a:tblGrid>
              <a:tr h="370840">
                <a:tc>
                  <a:txBody>
                    <a:bodyPr/>
                    <a:lstStyle/>
                    <a:p>
                      <a:pPr algn="ctr"/>
                      <a:r>
                        <a:rPr lang="en-US" altLang="zh-CN" dirty="0" smtClean="0"/>
                        <a:t>Speed</a:t>
                      </a:r>
                      <a:endParaRPr lang="zh-CN" altLang="en-US" dirty="0"/>
                    </a:p>
                  </a:txBody>
                  <a:tcPr anchor="ctr"/>
                </a:tc>
                <a:tc>
                  <a:txBody>
                    <a:bodyPr/>
                    <a:lstStyle/>
                    <a:p>
                      <a:pPr algn="ctr"/>
                      <a:r>
                        <a:rPr lang="en-US" altLang="zh-CN" dirty="0" smtClean="0"/>
                        <a:t>Xuanfeng Cloud</a:t>
                      </a:r>
                      <a:endParaRPr lang="zh-CN" altLang="en-US" dirty="0"/>
                    </a:p>
                  </a:txBody>
                  <a:tcPr anchor="ctr"/>
                </a:tc>
                <a:tc>
                  <a:txBody>
                    <a:bodyPr/>
                    <a:lstStyle/>
                    <a:p>
                      <a:pPr algn="ctr"/>
                      <a:r>
                        <a:rPr lang="en-US" altLang="zh-CN" dirty="0" smtClean="0"/>
                        <a:t>Smart APs</a:t>
                      </a:r>
                      <a:endParaRPr lang="zh-CN" altLang="en-US" dirty="0"/>
                    </a:p>
                  </a:txBody>
                  <a:tcPr anchor="ctr"/>
                </a:tc>
              </a:tr>
              <a:tr h="386963">
                <a:tc>
                  <a:txBody>
                    <a:bodyPr/>
                    <a:lstStyle/>
                    <a:p>
                      <a:pPr algn="ctr"/>
                      <a:r>
                        <a:rPr lang="en-US" altLang="zh-CN" b="1" dirty="0" smtClean="0"/>
                        <a:t>Median </a:t>
                      </a:r>
                      <a:endParaRPr lang="zh-CN" altLang="en-US" b="1" dirty="0"/>
                    </a:p>
                  </a:txBody>
                  <a:tcPr anchor="ctr"/>
                </a:tc>
                <a:tc>
                  <a:txBody>
                    <a:bodyPr/>
                    <a:lstStyle/>
                    <a:p>
                      <a:pPr algn="ctr"/>
                      <a:r>
                        <a:rPr lang="en-US" altLang="zh-CN" sz="2400" b="0" dirty="0" smtClean="0">
                          <a:solidFill>
                            <a:schemeClr val="tx1"/>
                          </a:solidFill>
                        </a:rPr>
                        <a:t>25 </a:t>
                      </a:r>
                      <a:r>
                        <a:rPr lang="en-US" altLang="zh-CN" sz="2400" b="0" dirty="0" err="1" smtClean="0">
                          <a:solidFill>
                            <a:schemeClr val="tx1"/>
                          </a:solidFill>
                        </a:rPr>
                        <a:t>KBps</a:t>
                      </a:r>
                      <a:endParaRPr lang="zh-CN" altLang="en-US" sz="2400" b="0" dirty="0">
                        <a:solidFill>
                          <a:schemeClr val="tx1"/>
                        </a:solidFill>
                      </a:endParaRPr>
                    </a:p>
                  </a:txBody>
                  <a:tcPr anchor="ctr"/>
                </a:tc>
                <a:tc>
                  <a:txBody>
                    <a:bodyPr/>
                    <a:lstStyle/>
                    <a:p>
                      <a:pPr algn="ctr"/>
                      <a:r>
                        <a:rPr lang="en-US" altLang="zh-CN" sz="2400" b="0" dirty="0" smtClean="0">
                          <a:solidFill>
                            <a:schemeClr val="tx1"/>
                          </a:solidFill>
                        </a:rPr>
                        <a:t>27 </a:t>
                      </a:r>
                      <a:r>
                        <a:rPr lang="en-US" altLang="zh-CN" sz="2400" b="0" dirty="0" err="1" smtClean="0">
                          <a:solidFill>
                            <a:schemeClr val="tx1"/>
                          </a:solidFill>
                        </a:rPr>
                        <a:t>KBps</a:t>
                      </a:r>
                      <a:endParaRPr lang="zh-CN" altLang="en-US" sz="2400" b="0" dirty="0">
                        <a:solidFill>
                          <a:schemeClr val="tx1"/>
                        </a:solidFill>
                      </a:endParaRPr>
                    </a:p>
                  </a:txBody>
                  <a:tcPr anchor="ctr"/>
                </a:tc>
              </a:tr>
              <a:tr h="370840">
                <a:tc>
                  <a:txBody>
                    <a:bodyPr/>
                    <a:lstStyle/>
                    <a:p>
                      <a:pPr algn="ctr"/>
                      <a:r>
                        <a:rPr lang="en-US" altLang="zh-CN" b="1" dirty="0" smtClean="0"/>
                        <a:t>Average</a:t>
                      </a:r>
                      <a:endParaRPr lang="zh-CN" altLang="en-US" b="1" dirty="0"/>
                    </a:p>
                  </a:txBody>
                  <a:tcPr anchor="ctr"/>
                </a:tc>
                <a:tc>
                  <a:txBody>
                    <a:bodyPr/>
                    <a:lstStyle/>
                    <a:p>
                      <a:pPr algn="ctr"/>
                      <a:r>
                        <a:rPr lang="en-US" altLang="zh-CN" sz="2400" b="0" dirty="0" smtClean="0">
                          <a:solidFill>
                            <a:schemeClr val="tx1"/>
                          </a:solidFill>
                        </a:rPr>
                        <a:t>69 </a:t>
                      </a:r>
                      <a:r>
                        <a:rPr lang="en-US" altLang="zh-CN" sz="2400" b="0" dirty="0" err="1" smtClean="0">
                          <a:solidFill>
                            <a:schemeClr val="tx1"/>
                          </a:solidFill>
                        </a:rPr>
                        <a:t>KBps</a:t>
                      </a:r>
                      <a:endParaRPr lang="zh-CN" altLang="en-US" sz="2400" b="0" dirty="0">
                        <a:solidFill>
                          <a:schemeClr val="tx1"/>
                        </a:solidFill>
                      </a:endParaRPr>
                    </a:p>
                  </a:txBody>
                  <a:tcPr anchor="ctr"/>
                </a:tc>
                <a:tc>
                  <a:txBody>
                    <a:bodyPr/>
                    <a:lstStyle/>
                    <a:p>
                      <a:pPr algn="ctr"/>
                      <a:r>
                        <a:rPr lang="en-US" altLang="zh-CN" sz="2400" b="0" dirty="0" smtClean="0">
                          <a:solidFill>
                            <a:schemeClr val="tx1"/>
                          </a:solidFill>
                        </a:rPr>
                        <a:t>64 </a:t>
                      </a:r>
                      <a:r>
                        <a:rPr lang="en-US" altLang="zh-CN" sz="2400" b="0" dirty="0" err="1" smtClean="0">
                          <a:solidFill>
                            <a:schemeClr val="tx1"/>
                          </a:solidFill>
                        </a:rPr>
                        <a:t>KBps</a:t>
                      </a:r>
                      <a:endParaRPr lang="zh-CN" altLang="en-US" sz="2400" b="0" dirty="0">
                        <a:solidFill>
                          <a:schemeClr val="tx1"/>
                        </a:solidFill>
                      </a:endParaRPr>
                    </a:p>
                  </a:txBody>
                  <a:tcPr anchor="ctr"/>
                </a:tc>
              </a:tr>
            </a:tbl>
          </a:graphicData>
        </a:graphic>
      </p:graphicFrame>
      <p:sp>
        <p:nvSpPr>
          <p:cNvPr id="3" name="矩形 2"/>
          <p:cNvSpPr/>
          <p:nvPr/>
        </p:nvSpPr>
        <p:spPr>
          <a:xfrm>
            <a:off x="6646352" y="2057028"/>
            <a:ext cx="529312" cy="923330"/>
          </a:xfrm>
          <a:prstGeom prst="rect">
            <a:avLst/>
          </a:prstGeom>
          <a:noFill/>
        </p:spPr>
        <p:txBody>
          <a:bodyPr wrap="none" lIns="91440" tIns="45720" rIns="91440" bIns="45720">
            <a:spAutoFit/>
          </a:bodyPr>
          <a:lstStyle/>
          <a:p>
            <a:pPr algn="ctr"/>
            <a:r>
              <a:rPr lang="en-US" altLang="zh-CN" sz="5400" b="0" cap="none" spc="0" dirty="0" smtClean="0">
                <a:ln w="0"/>
                <a:solidFill>
                  <a:srgbClr val="C00000"/>
                </a:solidFill>
                <a:effectLst>
                  <a:outerShdw blurRad="38100" dist="19050" dir="2700000" algn="tl" rotWithShape="0">
                    <a:schemeClr val="dk1">
                      <a:alpha val="40000"/>
                    </a:schemeClr>
                  </a:outerShdw>
                </a:effectLst>
              </a:rPr>
              <a:t>&gt;</a:t>
            </a:r>
            <a:endParaRPr lang="zh-CN" altLang="en-US" sz="5400" b="0" cap="none" spc="0" dirty="0">
              <a:ln w="0"/>
              <a:solidFill>
                <a:srgbClr val="C00000"/>
              </a:solidFill>
              <a:effectLst>
                <a:outerShdw blurRad="38100" dist="19050" dir="2700000" algn="tl" rotWithShape="0">
                  <a:schemeClr val="dk1">
                    <a:alpha val="40000"/>
                  </a:schemeClr>
                </a:outerShdw>
              </a:effectLst>
            </a:endParaRPr>
          </a:p>
        </p:txBody>
      </p:sp>
      <p:sp>
        <p:nvSpPr>
          <p:cNvPr id="7" name="矩形 6"/>
          <p:cNvSpPr/>
          <p:nvPr/>
        </p:nvSpPr>
        <p:spPr>
          <a:xfrm>
            <a:off x="6646352" y="1595363"/>
            <a:ext cx="529312" cy="923330"/>
          </a:xfrm>
          <a:prstGeom prst="rect">
            <a:avLst/>
          </a:prstGeom>
          <a:noFill/>
        </p:spPr>
        <p:txBody>
          <a:bodyPr wrap="none" lIns="91440" tIns="45720" rIns="91440" bIns="45720">
            <a:spAutoFit/>
          </a:bodyPr>
          <a:lstStyle/>
          <a:p>
            <a:pPr algn="ctr"/>
            <a:r>
              <a:rPr lang="en-US" altLang="zh-CN" sz="5400" b="0" cap="none" spc="0" dirty="0" smtClean="0">
                <a:ln w="0"/>
                <a:solidFill>
                  <a:srgbClr val="C00000"/>
                </a:solidFill>
                <a:effectLst>
                  <a:outerShdw blurRad="38100" dist="19050" dir="2700000" algn="tl" rotWithShape="0">
                    <a:schemeClr val="dk1">
                      <a:alpha val="40000"/>
                    </a:schemeClr>
                  </a:outerShdw>
                </a:effectLst>
              </a:rPr>
              <a:t>&lt;</a:t>
            </a:r>
            <a:endParaRPr lang="zh-CN" altLang="en-US" sz="5400" b="0" cap="none" spc="0" dirty="0">
              <a:ln w="0"/>
              <a:solidFill>
                <a:srgbClr val="C00000"/>
              </a:solidFill>
              <a:effectLst>
                <a:outerShdw blurRad="38100" dist="19050" dir="2700000" algn="tl" rotWithShape="0">
                  <a:schemeClr val="dk1">
                    <a:alpha val="40000"/>
                  </a:schemeClr>
                </a:outerShdw>
              </a:effectLst>
            </a:endParaRPr>
          </a:p>
        </p:txBody>
      </p:sp>
      <p:sp>
        <p:nvSpPr>
          <p:cNvPr id="8" name="矩形 7"/>
          <p:cNvSpPr/>
          <p:nvPr/>
        </p:nvSpPr>
        <p:spPr>
          <a:xfrm>
            <a:off x="6529153" y="2615979"/>
            <a:ext cx="755335" cy="1323439"/>
          </a:xfrm>
          <a:prstGeom prst="rect">
            <a:avLst/>
          </a:prstGeom>
          <a:noFill/>
        </p:spPr>
        <p:txBody>
          <a:bodyPr wrap="none" lIns="91440" tIns="45720" rIns="91440" bIns="45720">
            <a:spAutoFit/>
          </a:bodyPr>
          <a:lstStyle/>
          <a:p>
            <a:pPr algn="just"/>
            <a:r>
              <a:rPr lang="en-US" altLang="zh-CN" sz="8000" b="1" cap="none" spc="0" dirty="0" smtClean="0">
                <a:ln w="6600">
                  <a:solidFill>
                    <a:schemeClr val="accent2"/>
                  </a:solidFill>
                  <a:prstDash val="solid"/>
                </a:ln>
                <a:solidFill>
                  <a:srgbClr val="C00000"/>
                </a:solidFill>
                <a:effectLst>
                  <a:outerShdw dist="38100" dir="2700000" algn="tl" rotWithShape="0">
                    <a:schemeClr val="accent2"/>
                  </a:outerShdw>
                </a:effectLst>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8000" b="1" cap="none" spc="0" dirty="0">
              <a:ln w="6600">
                <a:solidFill>
                  <a:schemeClr val="accent2"/>
                </a:solidFill>
                <a:prstDash val="solid"/>
              </a:ln>
              <a:solidFill>
                <a:srgbClr val="C00000"/>
              </a:solidFill>
              <a:effectLst>
                <a:outerShdw dist="38100" dir="2700000" algn="tl" rotWithShape="0">
                  <a:schemeClr val="accent2"/>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0" name="组合 9"/>
          <p:cNvGrpSpPr/>
          <p:nvPr/>
        </p:nvGrpSpPr>
        <p:grpSpPr>
          <a:xfrm>
            <a:off x="1200637" y="4376578"/>
            <a:ext cx="7068711" cy="1594300"/>
            <a:chOff x="1739594" y="3535582"/>
            <a:chExt cx="5492279" cy="1594300"/>
          </a:xfrm>
        </p:grpSpPr>
        <p:sp>
          <p:nvSpPr>
            <p:cNvPr id="11" name="矩形 10"/>
            <p:cNvSpPr/>
            <p:nvPr/>
          </p:nvSpPr>
          <p:spPr>
            <a:xfrm>
              <a:off x="2359119" y="3694639"/>
              <a:ext cx="755335" cy="1323439"/>
            </a:xfrm>
            <a:prstGeom prst="rect">
              <a:avLst/>
            </a:prstGeom>
            <a:noFill/>
          </p:spPr>
          <p:txBody>
            <a:bodyPr wrap="none" lIns="91440" tIns="45720" rIns="91440" bIns="45720">
              <a:spAutoFit/>
            </a:bodyPr>
            <a:lstStyle/>
            <a:p>
              <a:pPr algn="ctr"/>
              <a:r>
                <a:rPr lang="en-US" altLang="zh-CN" sz="8000" dirty="0" smtClean="0">
                  <a:ln w="0"/>
                  <a:solidFill>
                    <a:schemeClr val="accent2">
                      <a:lumMod val="75000"/>
                    </a:schemeClr>
                  </a:solidFill>
                  <a:effectLst>
                    <a:outerShdw blurRad="38100" dist="19050" dir="2700000" algn="tl" rotWithShape="0">
                      <a:schemeClr val="dk1">
                        <a:alpha val="40000"/>
                      </a:schemeClr>
                    </a:outerShdw>
                  </a:effectLst>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altLang="en-US" sz="8000" b="1" cap="none" spc="0" dirty="0">
                <a:ln w="10160">
                  <a:solidFill>
                    <a:srgbClr val="0070C0"/>
                  </a:solidFill>
                  <a:prstDash val="solid"/>
                </a:ln>
                <a:solidFill>
                  <a:schemeClr val="accent2">
                    <a:lumMod val="75000"/>
                  </a:schemeClr>
                </a:solidFill>
                <a:effectLst>
                  <a:outerShdw blurRad="38100" dist="22860" dir="5400000" algn="tl" rotWithShape="0">
                    <a:srgbClr val="000000">
                      <a:alpha val="30000"/>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矩形 11"/>
            <p:cNvSpPr/>
            <p:nvPr/>
          </p:nvSpPr>
          <p:spPr>
            <a:xfrm>
              <a:off x="3173516" y="3535582"/>
              <a:ext cx="4058357" cy="159430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 </a:t>
              </a:r>
              <a:r>
                <a:rPr lang="en-US" altLang="zh-CN" sz="200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smart AP’s pre-downloading speed can be restricted by its </a:t>
              </a:r>
              <a:r>
                <a:rPr lang="en-US" altLang="zh-CN" sz="2000" b="1" u="sng"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hardware</a:t>
              </a:r>
              <a:r>
                <a:rPr lang="en-US" altLang="zh-CN" sz="200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and/or </a:t>
              </a:r>
              <a:r>
                <a:rPr lang="en-US" altLang="zh-CN" sz="2000" b="1" u="sng"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filesystem</a:t>
              </a:r>
              <a:r>
                <a:rPr lang="en-US" altLang="zh-CN" sz="200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since some types of storage devices and filesystems do not fit the pattern of </a:t>
              </a:r>
              <a:r>
                <a:rPr lang="en-US" altLang="zh-CN" sz="2000" b="1" u="sng"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frequent, </a:t>
              </a:r>
              <a:r>
                <a:rPr lang="en-US" altLang="zh-CN" sz="2000" b="1" u="sng"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small data </a:t>
              </a:r>
              <a:r>
                <a:rPr lang="en-US" altLang="zh-CN" sz="2000" b="1" u="sng"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writes</a:t>
              </a:r>
              <a:r>
                <a:rPr lang="en-US" altLang="zh-CN" sz="200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during </a:t>
              </a:r>
              <a:r>
                <a:rPr lang="en-US" altLang="zh-CN" sz="2000"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pre-downloading</a:t>
              </a:r>
              <a:endParaRPr lang="zh-CN" altLang="en-US" sz="2000" b="1" i="1" u="sng"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3" name="Picture 2" descr="http://static.freepik.com/free-photo/sandglass-clock_318-9121.jpg"/>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18537" t="16382" r="19724" b="16129"/>
            <a:stretch/>
          </p:blipFill>
          <p:spPr bwMode="auto">
            <a:xfrm>
              <a:off x="1739594" y="3800779"/>
              <a:ext cx="670426" cy="10500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22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500"/>
                            </p:stCondLst>
                            <p:childTnLst>
                              <p:par>
                                <p:cTn id="17" presetID="32" presetClass="emph" presetSubtype="0" fill="hold" grpId="1" nodeType="after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31</a:t>
            </a:fld>
            <a:endParaRPr lang="zh-CN" altLang="en-US"/>
          </a:p>
        </p:txBody>
      </p:sp>
      <p:sp>
        <p:nvSpPr>
          <p:cNvPr id="5" name="矩形 4"/>
          <p:cNvSpPr/>
          <p:nvPr/>
        </p:nvSpPr>
        <p:spPr>
          <a:xfrm>
            <a:off x="311267" y="200834"/>
            <a:ext cx="8314840" cy="707886"/>
          </a:xfrm>
          <a:prstGeom prst="rect">
            <a:avLst/>
          </a:prstGeom>
        </p:spPr>
        <p:txBody>
          <a:bodyPr wrap="none">
            <a:spAutoFit/>
          </a:bodyPr>
          <a:lstStyle/>
          <a:p>
            <a:pPr algn="ctr"/>
            <a:r>
              <a:rPr lang="en-US" altLang="zh-CN" sz="4000" dirty="0" smtClean="0">
                <a:solidFill>
                  <a:srgbClr val="002060"/>
                </a:solidFill>
                <a:latin typeface="微软雅黑" panose="020B0503020204020204" pitchFamily="34" charset="-122"/>
                <a:ea typeface="微软雅黑" panose="020B0503020204020204" pitchFamily="34" charset="-122"/>
              </a:rPr>
              <a:t>Smart APs: </a:t>
            </a:r>
            <a:r>
              <a:rPr lang="en-US" altLang="zh-CN" sz="3600" dirty="0" smtClean="0">
                <a:solidFill>
                  <a:srgbClr val="002060"/>
                </a:solidFill>
                <a:latin typeface="微软雅黑" panose="020B0503020204020204" pitchFamily="34" charset="-122"/>
                <a:ea typeface="微软雅黑" panose="020B0503020204020204" pitchFamily="34" charset="-122"/>
              </a:rPr>
              <a:t>Pre-downloading Speed</a:t>
            </a:r>
            <a:endParaRPr lang="zh-CN" altLang="en-US" sz="4000" dirty="0">
              <a:solidFill>
                <a:srgbClr val="00206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3"/>
          <a:srcRect b="50336"/>
          <a:stretch/>
        </p:blipFill>
        <p:spPr>
          <a:xfrm>
            <a:off x="678159" y="1104663"/>
            <a:ext cx="7293212" cy="1519268"/>
          </a:xfrm>
          <a:prstGeom prst="rect">
            <a:avLst/>
          </a:prstGeom>
        </p:spPr>
      </p:pic>
      <p:pic>
        <p:nvPicPr>
          <p:cNvPr id="14" name="图片 13"/>
          <p:cNvPicPr>
            <a:picLocks noChangeAspect="1"/>
          </p:cNvPicPr>
          <p:nvPr/>
        </p:nvPicPr>
        <p:blipFill rotWithShape="1">
          <a:blip r:embed="rId3"/>
          <a:srcRect t="49479"/>
          <a:stretch/>
        </p:blipFill>
        <p:spPr>
          <a:xfrm>
            <a:off x="678159" y="4585065"/>
            <a:ext cx="7293212" cy="1545494"/>
          </a:xfrm>
          <a:prstGeom prst="rect">
            <a:avLst/>
          </a:prstGeom>
        </p:spPr>
      </p:pic>
      <p:sp>
        <p:nvSpPr>
          <p:cNvPr id="15" name="圆角矩形 14"/>
          <p:cNvSpPr/>
          <p:nvPr/>
        </p:nvSpPr>
        <p:spPr>
          <a:xfrm>
            <a:off x="5096786" y="1932167"/>
            <a:ext cx="2719346" cy="326003"/>
          </a:xfrm>
          <a:prstGeom prst="roundRect">
            <a:avLst/>
          </a:prstGeom>
          <a:solidFill>
            <a:schemeClr val="bg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5996608" y="1932166"/>
            <a:ext cx="897173" cy="604300"/>
          </a:xfrm>
          <a:prstGeom prst="roundRect">
            <a:avLst/>
          </a:prstGeom>
          <a:solidFill>
            <a:schemeClr val="bg1">
              <a:alpha val="0"/>
            </a:scheme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标注 17"/>
          <p:cNvSpPr/>
          <p:nvPr/>
        </p:nvSpPr>
        <p:spPr>
          <a:xfrm>
            <a:off x="1131354" y="2911534"/>
            <a:ext cx="5126322" cy="452436"/>
          </a:xfrm>
          <a:prstGeom prst="wedgeRoundRectCallout">
            <a:avLst>
              <a:gd name="adj1" fmla="val 47338"/>
              <a:gd name="adj2" fmla="val -14817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NTFS is incompatible with the OpenWrt OS</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9" name="圆角矩形标注 18"/>
          <p:cNvSpPr/>
          <p:nvPr/>
        </p:nvSpPr>
        <p:spPr>
          <a:xfrm>
            <a:off x="4484535" y="3602510"/>
            <a:ext cx="3768915" cy="780617"/>
          </a:xfrm>
          <a:prstGeom prst="wedgeRoundRectCallout">
            <a:avLst>
              <a:gd name="adj1" fmla="val 20291"/>
              <a:gd name="adj2" fmla="val -235951"/>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USB flash drive is unsuitable for frequent, small data writes</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圆角矩形 19"/>
          <p:cNvSpPr/>
          <p:nvPr/>
        </p:nvSpPr>
        <p:spPr>
          <a:xfrm>
            <a:off x="5026549" y="5437245"/>
            <a:ext cx="849465" cy="326003"/>
          </a:xfrm>
          <a:prstGeom prst="roundRect">
            <a:avLst/>
          </a:prstGeom>
          <a:solidFill>
            <a:schemeClr val="bg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990520" y="5437244"/>
            <a:ext cx="849465" cy="326003"/>
          </a:xfrm>
          <a:prstGeom prst="roundRect">
            <a:avLst/>
          </a:prstGeom>
          <a:solidFill>
            <a:schemeClr val="bg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4358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32</a:t>
            </a:fld>
            <a:endParaRPr lang="zh-CN" altLang="en-US"/>
          </a:p>
        </p:txBody>
      </p:sp>
      <p:sp>
        <p:nvSpPr>
          <p:cNvPr id="5" name="矩形 4"/>
          <p:cNvSpPr/>
          <p:nvPr/>
        </p:nvSpPr>
        <p:spPr>
          <a:xfrm>
            <a:off x="1567865" y="200834"/>
            <a:ext cx="5801653" cy="707886"/>
          </a:xfrm>
          <a:prstGeom prst="rect">
            <a:avLst/>
          </a:prstGeom>
        </p:spPr>
        <p:txBody>
          <a:bodyPr wrap="none">
            <a:spAutoFit/>
          </a:bodyPr>
          <a:lstStyle/>
          <a:p>
            <a:pPr algn="ctr"/>
            <a:r>
              <a:rPr lang="en-US" altLang="zh-CN" sz="4000" dirty="0" smtClean="0">
                <a:solidFill>
                  <a:srgbClr val="002060"/>
                </a:solidFill>
                <a:latin typeface="微软雅黑" panose="020B0503020204020204" pitchFamily="34" charset="-122"/>
                <a:ea typeface="微软雅黑" panose="020B0503020204020204" pitchFamily="34" charset="-122"/>
              </a:rPr>
              <a:t>Performance Summary</a:t>
            </a:r>
            <a:endParaRPr lang="zh-CN" altLang="en-US" sz="4000" dirty="0">
              <a:solidFill>
                <a:srgbClr val="002060"/>
              </a:solidFill>
              <a:latin typeface="微软雅黑" panose="020B0503020204020204" pitchFamily="34" charset="-122"/>
              <a:ea typeface="微软雅黑" panose="020B0503020204020204" pitchFamily="34" charset="-122"/>
            </a:endParaRPr>
          </a:p>
        </p:txBody>
      </p:sp>
      <p:sp>
        <p:nvSpPr>
          <p:cNvPr id="2" name="矩形 1"/>
          <p:cNvSpPr/>
          <p:nvPr/>
        </p:nvSpPr>
        <p:spPr>
          <a:xfrm>
            <a:off x="1043077" y="4469298"/>
            <a:ext cx="7011594" cy="1569660"/>
          </a:xfrm>
          <a:prstGeom prst="rect">
            <a:avLst/>
          </a:prstGeom>
          <a:ln w="38100"/>
        </p:spPr>
        <p:style>
          <a:lnRef idx="2">
            <a:schemeClr val="dk1"/>
          </a:lnRef>
          <a:fillRef idx="1">
            <a:schemeClr val="lt1"/>
          </a:fillRef>
          <a:effectRef idx="0">
            <a:schemeClr val="dk1"/>
          </a:effectRef>
          <a:fontRef idx="minor">
            <a:schemeClr val="dk1"/>
          </a:fontRef>
        </p:style>
        <p:txBody>
          <a:bodyPr wrap="square">
            <a:spAutoFit/>
          </a:bodyPr>
          <a:lstStyle/>
          <a:p>
            <a:r>
              <a:rPr lang="en-US" altLang="zh-CN" sz="3200" b="1" dirty="0" smtClean="0">
                <a:solidFill>
                  <a:schemeClr val="accent2">
                    <a:lumMod val="75000"/>
                  </a:schemeClr>
                </a:solidFill>
                <a:latin typeface="Agency FB" panose="020B0503020202020204" pitchFamily="34" charset="0"/>
              </a:rPr>
              <a:t>The two </a:t>
            </a:r>
            <a:r>
              <a:rPr lang="en-US" altLang="zh-CN" sz="3200" b="1" dirty="0">
                <a:solidFill>
                  <a:schemeClr val="accent2">
                    <a:lumMod val="75000"/>
                  </a:schemeClr>
                </a:solidFill>
                <a:latin typeface="Agency FB" panose="020B0503020202020204" pitchFamily="34" charset="0"/>
              </a:rPr>
              <a:t>approaches are subject to distinct performance </a:t>
            </a:r>
            <a:r>
              <a:rPr lang="en-US" altLang="zh-CN" sz="3200" b="1" dirty="0" smtClean="0">
                <a:solidFill>
                  <a:schemeClr val="accent2">
                    <a:lumMod val="75000"/>
                  </a:schemeClr>
                </a:solidFill>
                <a:latin typeface="Agency FB" panose="020B0503020202020204" pitchFamily="34" charset="0"/>
              </a:rPr>
              <a:t>bottlenecks </a:t>
            </a:r>
            <a:r>
              <a:rPr lang="en-US" altLang="zh-CN" sz="3200" b="1" dirty="0" smtClean="0">
                <a:solidFill>
                  <a:schemeClr val="accent2">
                    <a:lumMod val="75000"/>
                  </a:schemeClr>
                </a:solidFill>
                <a:latin typeface="Agency FB" panose="020B0503020202020204" pitchFamily="34" charset="0"/>
                <a:sym typeface="Wingdings" panose="05000000000000000000" pitchFamily="2" charset="2"/>
              </a:rPr>
              <a:t></a:t>
            </a:r>
            <a:endParaRPr lang="en-US" altLang="zh-CN" sz="3200" b="1" dirty="0" smtClean="0">
              <a:solidFill>
                <a:schemeClr val="accent2">
                  <a:lumMod val="75000"/>
                </a:schemeClr>
              </a:solidFill>
              <a:latin typeface="Agency FB" panose="020B0503020202020204" pitchFamily="34" charset="0"/>
            </a:endParaRPr>
          </a:p>
          <a:p>
            <a:r>
              <a:rPr lang="en-US" altLang="zh-CN" sz="3200" b="1" dirty="0" smtClean="0">
                <a:solidFill>
                  <a:schemeClr val="accent5">
                    <a:lumMod val="75000"/>
                  </a:schemeClr>
                </a:solidFill>
                <a:latin typeface="Agency FB" panose="020B0503020202020204" pitchFamily="34" charset="0"/>
              </a:rPr>
              <a:t>while </a:t>
            </a:r>
            <a:r>
              <a:rPr lang="en-US" altLang="zh-CN" sz="3200" b="1" dirty="0">
                <a:solidFill>
                  <a:schemeClr val="accent5">
                    <a:lumMod val="75000"/>
                  </a:schemeClr>
                </a:solidFill>
                <a:latin typeface="Agency FB" panose="020B0503020202020204" pitchFamily="34" charset="0"/>
              </a:rPr>
              <a:t>also being complementary to each </a:t>
            </a:r>
            <a:r>
              <a:rPr lang="en-US" altLang="zh-CN" sz="3200" b="1" dirty="0" smtClean="0">
                <a:solidFill>
                  <a:schemeClr val="accent5">
                    <a:lumMod val="75000"/>
                  </a:schemeClr>
                </a:solidFill>
                <a:latin typeface="Agency FB" panose="020B0503020202020204" pitchFamily="34" charset="0"/>
              </a:rPr>
              <a:t>other </a:t>
            </a:r>
            <a:r>
              <a:rPr lang="en-US" altLang="zh-CN" sz="3200" b="1" dirty="0" smtClean="0">
                <a:solidFill>
                  <a:schemeClr val="accent5">
                    <a:lumMod val="75000"/>
                  </a:schemeClr>
                </a:solidFill>
                <a:latin typeface="Agency FB" panose="020B0503020202020204" pitchFamily="34" charset="0"/>
                <a:sym typeface="Wingdings" panose="05000000000000000000" pitchFamily="2" charset="2"/>
              </a:rPr>
              <a:t></a:t>
            </a:r>
            <a:endParaRPr lang="zh-CN" altLang="en-US" sz="3200" b="1" dirty="0">
              <a:solidFill>
                <a:schemeClr val="accent5">
                  <a:lumMod val="75000"/>
                </a:schemeClr>
              </a:solidFill>
              <a:latin typeface="Agency FB" panose="020B0503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371617027"/>
              </p:ext>
            </p:extLst>
          </p:nvPr>
        </p:nvGraphicFramePr>
        <p:xfrm>
          <a:off x="665257" y="1190264"/>
          <a:ext cx="7699514" cy="2931160"/>
        </p:xfrm>
        <a:graphic>
          <a:graphicData uri="http://schemas.openxmlformats.org/drawingml/2006/table">
            <a:tbl>
              <a:tblPr firstRow="1" bandRow="1">
                <a:tableStyleId>{5C22544A-7EE6-4342-B048-85BDC9FD1C3A}</a:tableStyleId>
              </a:tblPr>
              <a:tblGrid>
                <a:gridCol w="3849757"/>
                <a:gridCol w="3849757"/>
              </a:tblGrid>
              <a:tr h="370840">
                <a:tc>
                  <a:txBody>
                    <a:bodyPr/>
                    <a:lstStyle/>
                    <a:p>
                      <a:pPr algn="ct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Xuanfeng Cloud</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tc>
                <a:tc>
                  <a:txBody>
                    <a:bodyPr/>
                    <a:lstStyle/>
                    <a:p>
                      <a:pPr algn="ct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Smart APs</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tc>
              </a:tr>
              <a:tr h="370840">
                <a:tc>
                  <a:txBody>
                    <a:bodyPr/>
                    <a:lstStyle/>
                    <a:p>
                      <a:pPr algn="ctr"/>
                      <a:r>
                        <a:rPr lang="en-US" altLang="zh-CN"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Bottleneck 1: Unsatisfactory fetching</a:t>
                      </a:r>
                      <a:r>
                        <a:rPr lang="en-US" altLang="zh-CN" baseline="0"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speed</a:t>
                      </a:r>
                      <a:endParaRPr lang="zh-CN" altLang="en-US"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tc>
                <a:tc>
                  <a:txBody>
                    <a:bodyPr/>
                    <a:lstStyle/>
                    <a:p>
                      <a:pPr algn="ctr"/>
                      <a:r>
                        <a:rPr lang="en-US" altLang="zh-CN"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Merit 3: Stably high fetching speed</a:t>
                      </a:r>
                      <a:endParaRPr lang="zh-CN" altLang="en-US"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tc>
              </a:tr>
              <a:tr h="370840">
                <a:tc>
                  <a:txBody>
                    <a:bodyPr/>
                    <a:lstStyle/>
                    <a:p>
                      <a:pPr algn="ctr"/>
                      <a:r>
                        <a:rPr lang="en-US" altLang="zh-CN"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Bottleneck 2: Shortage of cloud bandwidth</a:t>
                      </a:r>
                      <a:endParaRPr lang="zh-CN" altLang="en-US"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tc>
                <a:tc>
                  <a:txBody>
                    <a:bodyPr/>
                    <a:lstStyle/>
                    <a:p>
                      <a:pPr algn="ctr"/>
                      <a:r>
                        <a:rPr lang="en-US" altLang="zh-CN"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Merit</a:t>
                      </a:r>
                      <a:r>
                        <a:rPr lang="en-US" altLang="zh-CN" baseline="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4: No cloud infrastructure</a:t>
                      </a:r>
                      <a:endParaRPr lang="zh-CN" altLang="en-US"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tc>
              </a:tr>
              <a:tr h="370840">
                <a:tc>
                  <a:txBody>
                    <a:bodyPr/>
                    <a:lstStyle/>
                    <a:p>
                      <a:pPr algn="ctr"/>
                      <a:r>
                        <a:rPr lang="en-US" altLang="zh-CN"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Merit 1: Effective avoidance of pre-downloading failures </a:t>
                      </a:r>
                      <a:endParaRPr lang="zh-CN" altLang="en-US"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tc>
                <a:tc>
                  <a:txBody>
                    <a:bodyPr/>
                    <a:lstStyle/>
                    <a:p>
                      <a:pPr algn="ctr"/>
                      <a:r>
                        <a:rPr lang="en-US" altLang="zh-CN"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Bottleneck 3: Frequent failures during pre-downloading</a:t>
                      </a:r>
                      <a:endParaRPr lang="zh-CN" altLang="en-US"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tc>
              </a:tr>
              <a:tr h="370840">
                <a:tc>
                  <a:txBody>
                    <a:bodyPr/>
                    <a:lstStyle/>
                    <a:p>
                      <a:pPr algn="ctr"/>
                      <a:r>
                        <a:rPr lang="en-US" altLang="zh-CN"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Merit 2: No hardware cost</a:t>
                      </a:r>
                      <a:r>
                        <a:rPr lang="en-US" altLang="zh-CN" baseline="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the user side</a:t>
                      </a:r>
                      <a:endParaRPr lang="zh-CN" altLang="en-US"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tc>
                <a:tc>
                  <a:txBody>
                    <a:bodyPr/>
                    <a:lstStyle/>
                    <a:p>
                      <a:pPr algn="ctr"/>
                      <a:r>
                        <a:rPr lang="en-US" altLang="zh-CN"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Bottleneck 4: Hardware/filesystem</a:t>
                      </a:r>
                      <a:r>
                        <a:rPr lang="en-US" altLang="zh-CN" baseline="0" dirty="0" smtClean="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restrictions on pre-downloading</a:t>
                      </a:r>
                      <a:endParaRPr lang="zh-CN" altLang="en-US"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a:txBody>
                  <a:tcPr anchor="ctr"/>
                </a:tc>
              </a:tr>
            </a:tbl>
          </a:graphicData>
        </a:graphic>
      </p:graphicFrame>
    </p:spTree>
    <p:extLst>
      <p:ext uri="{BB962C8B-B14F-4D97-AF65-F5344CB8AC3E}">
        <p14:creationId xmlns:p14="http://schemas.microsoft.com/office/powerpoint/2010/main" val="23072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266105" y="2820229"/>
            <a:ext cx="564577" cy="830997"/>
          </a:xfrm>
          <a:prstGeom prst="rect">
            <a:avLst/>
          </a:prstGeom>
          <a:noFill/>
        </p:spPr>
        <p:txBody>
          <a:bodyPr wrap="none" lIns="91440" tIns="45720" rIns="91440" bIns="45720">
            <a:spAutoFit/>
          </a:bodyPr>
          <a:lstStyle/>
          <a:p>
            <a:pPr algn="ctr"/>
            <a:r>
              <a:rPr lang="en-US" altLang="zh-CN" sz="4800" b="1" cap="none" spc="0" dirty="0" smtClean="0">
                <a:ln w="10160">
                  <a:solidFill>
                    <a:srgbClr val="7030A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6</a:t>
            </a:r>
            <a:endParaRPr lang="zh-CN" altLang="en-US" sz="4800" b="1" cap="none" spc="0" dirty="0">
              <a:ln w="10160">
                <a:solidFill>
                  <a:srgbClr val="7030A0"/>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2920186" y="2810738"/>
            <a:ext cx="4019050" cy="830997"/>
          </a:xfrm>
          <a:prstGeom prst="rect">
            <a:avLst/>
          </a:prstGeom>
          <a:noFill/>
        </p:spPr>
        <p:txBody>
          <a:bodyPr wrap="none" lIns="91440" tIns="45720" rIns="91440" bIns="45720">
            <a:spAutoFit/>
          </a:bodyPr>
          <a:lstStyle/>
          <a:p>
            <a:pPr algn="ctr"/>
            <a:r>
              <a:rPr lang="en-US" altLang="zh-CN" sz="4800" cap="none" spc="0" dirty="0" smtClean="0">
                <a:ln w="0"/>
                <a:solidFill>
                  <a:srgbClr val="7030A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Optimization</a:t>
            </a:r>
            <a:endParaRPr lang="zh-CN" altLang="en-US" sz="4800" cap="none" spc="0" dirty="0">
              <a:ln w="0"/>
              <a:solidFill>
                <a:srgbClr val="7030A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9" name="灯片编号占位符 18"/>
          <p:cNvSpPr>
            <a:spLocks noGrp="1"/>
          </p:cNvSpPr>
          <p:nvPr>
            <p:ph type="sldNum" sz="quarter" idx="12"/>
          </p:nvPr>
        </p:nvSpPr>
        <p:spPr/>
        <p:txBody>
          <a:bodyPr/>
          <a:lstStyle/>
          <a:p>
            <a:fld id="{523CE5A3-3300-4D41-99A4-0032E3512D03}" type="slidenum">
              <a:rPr lang="zh-CN" altLang="en-US" smtClean="0"/>
              <a:t>33</a:t>
            </a:fld>
            <a:endParaRPr lang="zh-CN" altLang="en-US"/>
          </a:p>
        </p:txBody>
      </p:sp>
    </p:spTree>
    <p:extLst>
      <p:ext uri="{BB962C8B-B14F-4D97-AF65-F5344CB8AC3E}">
        <p14:creationId xmlns:p14="http://schemas.microsoft.com/office/powerpoint/2010/main" val="37556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34</a:t>
            </a:fld>
            <a:endParaRPr lang="zh-CN" altLang="en-US"/>
          </a:p>
        </p:txBody>
      </p:sp>
      <p:sp>
        <p:nvSpPr>
          <p:cNvPr id="5" name="矩形 4"/>
          <p:cNvSpPr/>
          <p:nvPr/>
        </p:nvSpPr>
        <p:spPr>
          <a:xfrm>
            <a:off x="2281648" y="200834"/>
            <a:ext cx="4374083" cy="707886"/>
          </a:xfrm>
          <a:prstGeom prst="rect">
            <a:avLst/>
          </a:prstGeom>
        </p:spPr>
        <p:txBody>
          <a:bodyPr wrap="none">
            <a:spAutoFit/>
          </a:bodyPr>
          <a:lstStyle/>
          <a:p>
            <a:pPr algn="ctr"/>
            <a:r>
              <a:rPr lang="en-US" altLang="zh-CN" sz="4000" dirty="0" smtClean="0">
                <a:solidFill>
                  <a:srgbClr val="7030A0"/>
                </a:solidFill>
                <a:latin typeface="微软雅黑" panose="020B0503020204020204" pitchFamily="34" charset="-122"/>
                <a:ea typeface="微软雅黑" panose="020B0503020204020204" pitchFamily="34" charset="-122"/>
              </a:rPr>
              <a:t>ODR Middleware</a:t>
            </a:r>
            <a:endParaRPr lang="zh-CN" altLang="en-US" sz="4000" dirty="0">
              <a:solidFill>
                <a:srgbClr val="7030A0"/>
              </a:solidFill>
              <a:latin typeface="微软雅黑" panose="020B0503020204020204" pitchFamily="34" charset="-122"/>
              <a:ea typeface="微软雅黑" panose="020B0503020204020204" pitchFamily="34" charset="-122"/>
            </a:endParaRPr>
          </a:p>
        </p:txBody>
      </p:sp>
      <p:sp>
        <p:nvSpPr>
          <p:cNvPr id="14" name="内容占位符 2"/>
          <p:cNvSpPr txBox="1">
            <a:spLocks/>
          </p:cNvSpPr>
          <p:nvPr/>
        </p:nvSpPr>
        <p:spPr bwMode="auto">
          <a:xfrm>
            <a:off x="204456" y="981076"/>
            <a:ext cx="8979300" cy="53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q"/>
            </a:pPr>
            <a:r>
              <a:rPr lang="en-US" altLang="zh-CN" sz="2800" b="1"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800" b="1" dirty="0" smtClean="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rPr>
              <a:t>Help users automatically select a proper (offline) downloading way</a:t>
            </a:r>
            <a:endParaRPr lang="en-US" altLang="zh-CN" sz="2800" b="1" dirty="0">
              <a:solidFill>
                <a:srgbClr val="7030A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3"/>
          <a:stretch>
            <a:fillRect/>
          </a:stretch>
        </p:blipFill>
        <p:spPr>
          <a:xfrm>
            <a:off x="516834" y="2006689"/>
            <a:ext cx="7579473" cy="3309668"/>
          </a:xfrm>
          <a:prstGeom prst="rect">
            <a:avLst/>
          </a:prstGeom>
        </p:spPr>
      </p:pic>
      <p:sp>
        <p:nvSpPr>
          <p:cNvPr id="3" name="文本框 2"/>
          <p:cNvSpPr txBox="1"/>
          <p:nvPr/>
        </p:nvSpPr>
        <p:spPr>
          <a:xfrm>
            <a:off x="690605" y="5627314"/>
            <a:ext cx="7705971" cy="769441"/>
          </a:xfrm>
          <a:prstGeom prst="rect">
            <a:avLst/>
          </a:prstGeom>
          <a:noFill/>
        </p:spPr>
        <p:txBody>
          <a:bodyPr wrap="square" rtlCol="0">
            <a:spAutoFit/>
          </a:bodyPr>
          <a:lstStyle/>
          <a:p>
            <a:pPr marL="285750" indent="-285750">
              <a:buFont typeface="Wingdings" panose="05000000000000000000" pitchFamily="2" charset="2"/>
              <a:buChar char="p"/>
            </a:pP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Primary goal</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minimizing </a:t>
            </a:r>
            <a:r>
              <a:rPr lang="en-US" altLang="zh-CN"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the downloading time and failure </a:t>
            </a:r>
            <a:r>
              <a:rPr lang="en-US" altLang="zh-CN"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ratio</a:t>
            </a:r>
          </a:p>
          <a:p>
            <a:pPr marL="285750" indent="-285750">
              <a:buFont typeface="Wingdings" panose="05000000000000000000" pitchFamily="2" charset="2"/>
              <a:buChar char="p"/>
            </a:pPr>
            <a:endParaRPr lang="en-US" altLang="zh-CN" sz="8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buFont typeface="Wingdings" panose="05000000000000000000" pitchFamily="2" charset="2"/>
              <a:buChar char="p"/>
            </a:pPr>
            <a:r>
              <a:rPr lang="en-US" altLang="zh-CN" dirty="0"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Secondary goal</a:t>
            </a:r>
            <a:r>
              <a:rPr lang="en-US" altLang="zh-CN" dirty="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minimizing </a:t>
            </a:r>
            <a:r>
              <a:rPr lang="en-US" altLang="zh-CN" dirty="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the upload bandwidth burden on the cloud</a:t>
            </a:r>
            <a:endParaRPr lang="zh-CN" altLang="en-US" dirty="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36699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35</a:t>
            </a:fld>
            <a:endParaRPr lang="zh-CN" altLang="en-US"/>
          </a:p>
        </p:txBody>
      </p:sp>
      <p:sp>
        <p:nvSpPr>
          <p:cNvPr id="5" name="矩形 4"/>
          <p:cNvSpPr/>
          <p:nvPr/>
        </p:nvSpPr>
        <p:spPr>
          <a:xfrm>
            <a:off x="568295" y="116869"/>
            <a:ext cx="3672929" cy="707886"/>
          </a:xfrm>
          <a:prstGeom prst="rect">
            <a:avLst/>
          </a:prstGeom>
        </p:spPr>
        <p:txBody>
          <a:bodyPr wrap="none">
            <a:spAutoFit/>
          </a:bodyPr>
          <a:lstStyle/>
          <a:p>
            <a:pPr algn="ctr"/>
            <a:r>
              <a:rPr lang="en-US" altLang="zh-CN" sz="4000" dirty="0" smtClean="0">
                <a:solidFill>
                  <a:srgbClr val="7030A0"/>
                </a:solidFill>
                <a:latin typeface="微软雅黑" panose="020B0503020204020204" pitchFamily="34" charset="-122"/>
                <a:ea typeface="微软雅黑" panose="020B0503020204020204" pitchFamily="34" charset="-122"/>
              </a:rPr>
              <a:t>ODR Web Site</a:t>
            </a:r>
            <a:endParaRPr lang="zh-CN" altLang="en-US" sz="4000" dirty="0">
              <a:solidFill>
                <a:srgbClr val="7030A0"/>
              </a:solidFill>
              <a:latin typeface="微软雅黑" panose="020B0503020204020204" pitchFamily="34" charset="-122"/>
              <a:ea typeface="微软雅黑" panose="020B0503020204020204" pitchFamily="34" charset="-122"/>
            </a:endParaRPr>
          </a:p>
        </p:txBody>
      </p:sp>
      <p:sp>
        <p:nvSpPr>
          <p:cNvPr id="8" name="内容占位符 2"/>
          <p:cNvSpPr txBox="1">
            <a:spLocks/>
          </p:cNvSpPr>
          <p:nvPr/>
        </p:nvSpPr>
        <p:spPr bwMode="auto">
          <a:xfrm>
            <a:off x="4398581" y="276459"/>
            <a:ext cx="4343689" cy="54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a:buNone/>
            </a:pPr>
            <a:r>
              <a:rPr lang="en-US" altLang="zh-CN" sz="2800" dirty="0" smtClean="0">
                <a:solidFill>
                  <a:srgbClr val="002060"/>
                </a:solidFill>
                <a:latin typeface="微软雅黑" panose="020B0503020204020204" pitchFamily="34" charset="-122"/>
                <a:ea typeface="微软雅黑" panose="020B0503020204020204" pitchFamily="34" charset="-122"/>
                <a:hlinkClick r:id="rId3"/>
              </a:rPr>
              <a:t>http://odr.thucloud.com</a:t>
            </a:r>
            <a:endParaRPr lang="en-US" altLang="zh-CN" sz="2800" dirty="0">
              <a:solidFill>
                <a:srgbClr val="00206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stretch>
            <a:fillRect/>
          </a:stretch>
        </p:blipFill>
        <p:spPr>
          <a:xfrm>
            <a:off x="726942" y="926546"/>
            <a:ext cx="7827769" cy="5429805"/>
          </a:xfrm>
          <a:prstGeom prst="rect">
            <a:avLst/>
          </a:prstGeom>
        </p:spPr>
      </p:pic>
      <p:sp>
        <p:nvSpPr>
          <p:cNvPr id="9" name="圆角矩形 8"/>
          <p:cNvSpPr/>
          <p:nvPr/>
        </p:nvSpPr>
        <p:spPr>
          <a:xfrm>
            <a:off x="1045086" y="1858688"/>
            <a:ext cx="5412864" cy="435476"/>
          </a:xfrm>
          <a:prstGeom prst="roundRect">
            <a:avLst/>
          </a:prstGeom>
          <a:solidFill>
            <a:schemeClr val="bg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045086" y="2375281"/>
            <a:ext cx="2596185" cy="343425"/>
          </a:xfrm>
          <a:prstGeom prst="roundRect">
            <a:avLst/>
          </a:prstGeom>
          <a:solidFill>
            <a:schemeClr val="bg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5"/>
          <a:stretch>
            <a:fillRect/>
          </a:stretch>
        </p:blipFill>
        <p:spPr>
          <a:xfrm>
            <a:off x="726942" y="926546"/>
            <a:ext cx="8033644" cy="5429805"/>
          </a:xfrm>
          <a:prstGeom prst="rect">
            <a:avLst/>
          </a:prstGeom>
        </p:spPr>
      </p:pic>
    </p:spTree>
    <p:extLst>
      <p:ext uri="{BB962C8B-B14F-4D97-AF65-F5344CB8AC3E}">
        <p14:creationId xmlns:p14="http://schemas.microsoft.com/office/powerpoint/2010/main" val="340038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36</a:t>
            </a:fld>
            <a:endParaRPr lang="zh-CN" altLang="en-US"/>
          </a:p>
        </p:txBody>
      </p:sp>
      <p:sp>
        <p:nvSpPr>
          <p:cNvPr id="5" name="矩形 4"/>
          <p:cNvSpPr/>
          <p:nvPr/>
        </p:nvSpPr>
        <p:spPr>
          <a:xfrm>
            <a:off x="943435" y="200834"/>
            <a:ext cx="7050520" cy="707886"/>
          </a:xfrm>
          <a:prstGeom prst="rect">
            <a:avLst/>
          </a:prstGeom>
        </p:spPr>
        <p:txBody>
          <a:bodyPr wrap="none">
            <a:spAutoFit/>
          </a:bodyPr>
          <a:lstStyle/>
          <a:p>
            <a:pPr algn="ctr"/>
            <a:r>
              <a:rPr lang="en-US" altLang="zh-CN" sz="4000" dirty="0" smtClean="0">
                <a:solidFill>
                  <a:srgbClr val="7030A0"/>
                </a:solidFill>
                <a:latin typeface="微软雅黑" panose="020B0503020204020204" pitchFamily="34" charset="-122"/>
                <a:ea typeface="微软雅黑" panose="020B0503020204020204" pitchFamily="34" charset="-122"/>
              </a:rPr>
              <a:t>ODR Design &amp; Performance</a:t>
            </a:r>
            <a:endParaRPr lang="zh-CN" altLang="en-US" sz="4000" dirty="0">
              <a:solidFill>
                <a:srgbClr val="7030A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2784291" y="1128052"/>
            <a:ext cx="5525319" cy="280780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975" y="4292345"/>
            <a:ext cx="2882446" cy="2064006"/>
          </a:xfrm>
          <a:prstGeom prst="rect">
            <a:avLst/>
          </a:prstGeom>
        </p:spPr>
      </p:pic>
      <p:sp>
        <p:nvSpPr>
          <p:cNvPr id="7" name="圆角矩形标注 6"/>
          <p:cNvSpPr/>
          <p:nvPr/>
        </p:nvSpPr>
        <p:spPr>
          <a:xfrm>
            <a:off x="4584739" y="4292345"/>
            <a:ext cx="3820351" cy="1610434"/>
          </a:xfrm>
          <a:prstGeom prst="wedgeRoundRectCallout">
            <a:avLst>
              <a:gd name="adj1" fmla="val -83636"/>
              <a:gd name="adj2" fmla="val -1048"/>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Even using this coarse-grained design, we manage to remarkably reduce the current performance bottlenecks of offline downloading ! </a:t>
            </a:r>
            <a:endParaRPr lang="zh-CN" altLang="en-US" sz="20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圆角矩形标注 7"/>
          <p:cNvSpPr/>
          <p:nvPr/>
        </p:nvSpPr>
        <p:spPr>
          <a:xfrm>
            <a:off x="666708" y="1870439"/>
            <a:ext cx="1779311" cy="1323025"/>
          </a:xfrm>
          <a:prstGeom prst="wedgeRoundRectCallout">
            <a:avLst>
              <a:gd name="adj1" fmla="val -47099"/>
              <a:gd name="adj2" fmla="val -14550"/>
              <a:gd name="adj3" fmla="val 1666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Heuristic rules extracted from measurement findings</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8045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116220" y="200834"/>
            <a:ext cx="2911566" cy="769441"/>
          </a:xfrm>
          <a:prstGeom prst="rect">
            <a:avLst/>
          </a:prstGeom>
        </p:spPr>
        <p:txBody>
          <a:bodyPr wrap="none">
            <a:spAutoFit/>
          </a:bodyPr>
          <a:lstStyle/>
          <a:p>
            <a:pPr algn="ctr"/>
            <a:r>
              <a:rPr lang="en-US" altLang="zh-CN" sz="4400" b="1" dirty="0" smtClean="0">
                <a:solidFill>
                  <a:schemeClr val="tx1">
                    <a:lumMod val="75000"/>
                    <a:lumOff val="25000"/>
                  </a:schemeClr>
                </a:solidFill>
                <a:latin typeface="微软雅黑" panose="020B0503020204020204" pitchFamily="34" charset="-122"/>
                <a:ea typeface="微软雅黑" panose="020B0503020204020204" pitchFamily="34" charset="-122"/>
              </a:rPr>
              <a:t>Summary</a:t>
            </a:r>
            <a:endPar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18406" y="1102178"/>
            <a:ext cx="8515349" cy="2369880"/>
          </a:xfrm>
          <a:prstGeom prst="rect">
            <a:avLst/>
          </a:prstGeom>
          <a:noFill/>
        </p:spPr>
        <p:txBody>
          <a:bodyPr wrap="square" rtlCol="0">
            <a:spAutoFit/>
          </a:bodyPr>
          <a:lstStyle/>
          <a:p>
            <a:pPr marL="285750" indent="-285750">
              <a:buFont typeface="Wingdings" panose="05000000000000000000" pitchFamily="2" charset="2"/>
              <a:buChar char="p"/>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What Offline Downloading is and Why it is popular in China</a:t>
            </a:r>
          </a:p>
          <a:p>
            <a:pPr marL="285750" indent="-285750">
              <a:buFont typeface="Wingdings" panose="05000000000000000000" pitchFamily="2" charset="2"/>
              <a:buChar char="p"/>
            </a:pPr>
            <a:endPar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buFont typeface="Wingdings" panose="05000000000000000000" pitchFamily="2" charset="2"/>
              <a:buChar char="p"/>
            </a:pPr>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Selection Dilemma of Offline Downloading</a:t>
            </a:r>
          </a:p>
          <a:p>
            <a:pPr marL="285750" indent="-285750">
              <a:buFont typeface="Wingdings" panose="05000000000000000000" pitchFamily="2" charset="2"/>
              <a:buChar char="p"/>
            </a:pPr>
            <a:endPar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buFont typeface="Wingdings" panose="05000000000000000000" pitchFamily="2" charset="2"/>
              <a:buChar char="p"/>
            </a:pPr>
            <a:r>
              <a:rPr lang="en-US" altLang="zh-CN" sz="24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Measurement findings </a:t>
            </a:r>
            <a:r>
              <a:rPr lang="en-US" altLang="zh-CN" sz="24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of </a:t>
            </a:r>
            <a:r>
              <a:rPr lang="en-US" altLang="zh-CN" sz="24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Xuanfeng </a:t>
            </a:r>
            <a:r>
              <a:rPr lang="en-US" altLang="zh-CN" sz="24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and </a:t>
            </a:r>
            <a:r>
              <a:rPr lang="en-US" altLang="zh-CN" sz="24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popular smart APs</a:t>
            </a:r>
            <a:endPar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r>
              <a:rPr lang="zh-CN" altLang="en-US" sz="24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24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sz="24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two approaches are subject to distinct performance bottlenecks, while also being complementary to each other.</a:t>
            </a:r>
            <a:endParaRPr lang="zh-CN" altLang="en-US" sz="24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矩形 4"/>
          <p:cNvSpPr/>
          <p:nvPr/>
        </p:nvSpPr>
        <p:spPr>
          <a:xfrm>
            <a:off x="613211" y="3840480"/>
            <a:ext cx="7917583" cy="2308324"/>
          </a:xfrm>
          <a:prstGeom prst="rect">
            <a:avLst/>
          </a:prstGeom>
          <a:ln w="25400">
            <a:solidFill>
              <a:srgbClr val="7030A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altLang="zh-CN" sz="2400" dirty="0">
                <a:solidFill>
                  <a:srgbClr val="7030A0"/>
                </a:solidFill>
                <a:latin typeface="Aharoni" panose="02010803020104030203" pitchFamily="2" charset="-79"/>
                <a:ea typeface="Arial Unicode MS" panose="020B0604020202020204" pitchFamily="34" charset="-122"/>
                <a:cs typeface="Aharoni" panose="02010803020104030203" pitchFamily="2" charset="-79"/>
              </a:rPr>
              <a:t>We feel that offline downloading has broad applicability to </a:t>
            </a:r>
            <a:r>
              <a:rPr lang="en-US" altLang="zh-CN" sz="2400" dirty="0" smtClean="0">
                <a:solidFill>
                  <a:srgbClr val="7030A0"/>
                </a:solidFill>
                <a:latin typeface="Aharoni" panose="02010803020104030203" pitchFamily="2" charset="-79"/>
                <a:ea typeface="Arial Unicode MS" panose="020B0604020202020204" pitchFamily="34" charset="-122"/>
                <a:cs typeface="Aharoni" panose="02010803020104030203" pitchFamily="2" charset="-79"/>
              </a:rPr>
              <a:t>other areas </a:t>
            </a:r>
            <a:r>
              <a:rPr lang="en-US" altLang="zh-CN" sz="2400" dirty="0">
                <a:solidFill>
                  <a:srgbClr val="7030A0"/>
                </a:solidFill>
                <a:latin typeface="Aharoni" panose="02010803020104030203" pitchFamily="2" charset="-79"/>
                <a:ea typeface="Arial Unicode MS" panose="020B0604020202020204" pitchFamily="34" charset="-122"/>
                <a:cs typeface="Aharoni" panose="02010803020104030203" pitchFamily="2" charset="-79"/>
              </a:rPr>
              <a:t>of the world that lack broadband penetration. </a:t>
            </a:r>
            <a:r>
              <a:rPr lang="en-US" altLang="zh-CN" sz="2400" dirty="0" smtClean="0">
                <a:solidFill>
                  <a:srgbClr val="7030A0"/>
                </a:solidFill>
                <a:latin typeface="Aharoni" panose="02010803020104030203" pitchFamily="2" charset="-79"/>
                <a:ea typeface="Arial Unicode MS" panose="020B0604020202020204" pitchFamily="34" charset="-122"/>
                <a:cs typeface="Aharoni" panose="02010803020104030203" pitchFamily="2" charset="-79"/>
              </a:rPr>
              <a:t>   By deploying offline </a:t>
            </a:r>
            <a:r>
              <a:rPr lang="en-US" altLang="zh-CN" sz="2400" dirty="0">
                <a:solidFill>
                  <a:srgbClr val="7030A0"/>
                </a:solidFill>
                <a:latin typeface="Aharoni" panose="02010803020104030203" pitchFamily="2" charset="-79"/>
                <a:ea typeface="Arial Unicode MS" panose="020B0604020202020204" pitchFamily="34" charset="-122"/>
                <a:cs typeface="Aharoni" panose="02010803020104030203" pitchFamily="2" charset="-79"/>
              </a:rPr>
              <a:t>downloading technologies, coupled with our proposed </a:t>
            </a:r>
            <a:r>
              <a:rPr lang="en-US" altLang="zh-CN" sz="2400" dirty="0" smtClean="0">
                <a:solidFill>
                  <a:srgbClr val="7030A0"/>
                </a:solidFill>
                <a:latin typeface="Aharoni" panose="02010803020104030203" pitchFamily="2" charset="-79"/>
                <a:ea typeface="Arial Unicode MS" panose="020B0604020202020204" pitchFamily="34" charset="-122"/>
                <a:cs typeface="Aharoni" panose="02010803020104030203" pitchFamily="2" charset="-79"/>
              </a:rPr>
              <a:t>ODR middleware</a:t>
            </a:r>
            <a:r>
              <a:rPr lang="en-US" altLang="zh-CN" sz="2400" dirty="0">
                <a:solidFill>
                  <a:srgbClr val="7030A0"/>
                </a:solidFill>
                <a:latin typeface="Aharoni" panose="02010803020104030203" pitchFamily="2" charset="-79"/>
                <a:ea typeface="Arial Unicode MS" panose="020B0604020202020204" pitchFamily="34" charset="-122"/>
                <a:cs typeface="Aharoni" panose="02010803020104030203" pitchFamily="2" charset="-79"/>
              </a:rPr>
              <a:t>, the Internet experiences for users in many parts of </a:t>
            </a:r>
            <a:r>
              <a:rPr lang="en-US" altLang="zh-CN" sz="2400" dirty="0" smtClean="0">
                <a:solidFill>
                  <a:srgbClr val="7030A0"/>
                </a:solidFill>
                <a:latin typeface="Aharoni" panose="02010803020104030203" pitchFamily="2" charset="-79"/>
                <a:ea typeface="Arial Unicode MS" panose="020B0604020202020204" pitchFamily="34" charset="-122"/>
                <a:cs typeface="Aharoni" panose="02010803020104030203" pitchFamily="2" charset="-79"/>
              </a:rPr>
              <a:t>the world </a:t>
            </a:r>
            <a:r>
              <a:rPr lang="en-US" altLang="zh-CN" sz="2400" dirty="0">
                <a:solidFill>
                  <a:srgbClr val="7030A0"/>
                </a:solidFill>
                <a:latin typeface="Aharoni" panose="02010803020104030203" pitchFamily="2" charset="-79"/>
                <a:ea typeface="Arial Unicode MS" panose="020B0604020202020204" pitchFamily="34" charset="-122"/>
                <a:cs typeface="Aharoni" panose="02010803020104030203" pitchFamily="2" charset="-79"/>
              </a:rPr>
              <a:t>can be improved.</a:t>
            </a:r>
            <a:endParaRPr lang="zh-CN" altLang="en-US" sz="2400" b="1" dirty="0">
              <a:solidFill>
                <a:srgbClr val="7030A0"/>
              </a:solidFill>
              <a:latin typeface="Aharoni" panose="02010803020104030203" pitchFamily="2" charset="-79"/>
              <a:ea typeface="Arial Unicode MS" panose="020B0604020202020204" pitchFamily="34" charset="-122"/>
              <a:cs typeface="Aharoni" panose="02010803020104030203" pitchFamily="2" charset="-79"/>
            </a:endParaRPr>
          </a:p>
        </p:txBody>
      </p:sp>
    </p:spTree>
    <p:extLst>
      <p:ext uri="{BB962C8B-B14F-4D97-AF65-F5344CB8AC3E}">
        <p14:creationId xmlns:p14="http://schemas.microsoft.com/office/powerpoint/2010/main" val="10411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022" y="673594"/>
            <a:ext cx="643811" cy="146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848670" y="921788"/>
            <a:ext cx="6380921" cy="1015663"/>
          </a:xfrm>
          <a:prstGeom prst="rect">
            <a:avLst/>
          </a:prstGeom>
          <a:noFill/>
        </p:spPr>
        <p:txBody>
          <a:bodyPr wrap="square" lIns="91440" tIns="45720" rIns="91440" bIns="45720">
            <a:spAutoFit/>
          </a:bodyPr>
          <a:lstStyle/>
          <a:p>
            <a:pPr algn="ctr"/>
            <a:r>
              <a:rPr lang="en-US" altLang="zh-CN" sz="6000" b="1" cap="none" spc="0" dirty="0" smtClean="0">
                <a:ln w="0"/>
                <a:solidFill>
                  <a:srgbClr val="025395"/>
                </a:solidFill>
                <a:effectLst>
                  <a:outerShdw blurRad="38100" dist="25400" dir="5400000" algn="ctr" rotWithShape="0">
                    <a:srgbClr val="6E747A">
                      <a:alpha val="43000"/>
                    </a:srgbClr>
                  </a:outerShdw>
                </a:effectLst>
              </a:rPr>
              <a:t>Thank you! </a:t>
            </a:r>
            <a:r>
              <a:rPr lang="en-US" altLang="zh-CN" sz="3200" b="1" dirty="0" smtClean="0">
                <a:ln w="0"/>
                <a:solidFill>
                  <a:srgbClr val="025395"/>
                </a:solidFill>
                <a:effectLst>
                  <a:outerShdw blurRad="38100" dist="25400" dir="5400000" algn="ctr" rotWithShape="0">
                    <a:srgbClr val="6E747A">
                      <a:alpha val="43000"/>
                    </a:srgbClr>
                  </a:outerShdw>
                </a:effectLst>
              </a:rPr>
              <a:t>Any questions?</a:t>
            </a:r>
            <a:endParaRPr lang="zh-CN" altLang="en-US" sz="3200" b="1" cap="none" spc="0" dirty="0">
              <a:ln w="0"/>
              <a:solidFill>
                <a:srgbClr val="025395"/>
              </a:solidFill>
              <a:effectLst>
                <a:outerShdw blurRad="38100" dist="25400" dir="5400000" algn="ctr" rotWithShape="0">
                  <a:srgbClr val="6E747A">
                    <a:alpha val="43000"/>
                  </a:srgbClr>
                </a:outerShdw>
              </a:effectLst>
            </a:endParaRPr>
          </a:p>
        </p:txBody>
      </p:sp>
      <p:pic>
        <p:nvPicPr>
          <p:cNvPr id="12" name="Picture 4" descr="http://a1.att.hudong.com/80/98/01300534288001135380983230448_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804" y="2921630"/>
            <a:ext cx="905520" cy="8602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p1.img.cctvpic.com/nettv/newgame/cdn_pic/2704/mzm.sisxeual.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500" t="17947" r="8771" b="17079"/>
          <a:stretch/>
        </p:blipFill>
        <p:spPr bwMode="auto">
          <a:xfrm>
            <a:off x="681854" y="5511849"/>
            <a:ext cx="731845" cy="648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img0.pconline.com.cn/pconline/1404/30/4703119_xlei_thum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966" t="4410" r="19915" b="4161"/>
          <a:stretch/>
        </p:blipFill>
        <p:spPr bwMode="auto">
          <a:xfrm>
            <a:off x="593992" y="4221507"/>
            <a:ext cx="819707" cy="739344"/>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1475499" y="2973883"/>
            <a:ext cx="4019608" cy="830997"/>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Xuanfeng </a:t>
            </a:r>
            <a:r>
              <a:rPr lang="en-US" altLang="zh-CN" sz="24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is pronounced as</a:t>
            </a:r>
          </a:p>
          <a:p>
            <a:r>
              <a:rPr lang="en-US" altLang="zh-CN" sz="24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2400" b="1" dirty="0" err="1"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ʃuæn</a:t>
            </a:r>
            <a:r>
              <a:rPr lang="en-US" altLang="zh-CN" sz="24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b="1" dirty="0" err="1">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fəŋ</a:t>
            </a:r>
            <a:r>
              <a:rPr lang="en-US" altLang="zh-CN" sz="24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or simply XF</a:t>
            </a:r>
            <a:endParaRPr lang="zh-CN" altLang="en-US" sz="24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文本框 15"/>
          <p:cNvSpPr txBox="1"/>
          <p:nvPr/>
        </p:nvSpPr>
        <p:spPr>
          <a:xfrm>
            <a:off x="1546697" y="5420444"/>
            <a:ext cx="1629498" cy="830997"/>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Baidu</a:t>
            </a:r>
          </a:p>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CloudDisk</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文本框 16"/>
          <p:cNvSpPr txBox="1"/>
          <p:nvPr/>
        </p:nvSpPr>
        <p:spPr>
          <a:xfrm>
            <a:off x="1501626" y="4216401"/>
            <a:ext cx="3897688" cy="1200329"/>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Xunlei </a:t>
            </a:r>
            <a:r>
              <a:rPr lang="en-US" altLang="zh-CN" sz="24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is pronounced as</a:t>
            </a:r>
          </a:p>
          <a:p>
            <a:r>
              <a:rPr lang="en-US" altLang="zh-CN" sz="24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2400" b="1" dirty="0" err="1">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ʃunlei</a:t>
            </a:r>
            <a:r>
              <a:rPr lang="en-US" altLang="zh-CN" sz="24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or </a:t>
            </a:r>
            <a:r>
              <a:rPr lang="en-US" altLang="zh-CN" sz="24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simply XL</a:t>
            </a:r>
            <a:endParaRPr lang="zh-CN" altLang="en-US" sz="24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a:p>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1" name="图片 20"/>
          <p:cNvPicPr>
            <a:picLocks noChangeAspect="1"/>
          </p:cNvPicPr>
          <p:nvPr/>
        </p:nvPicPr>
        <p:blipFill>
          <a:blip r:embed="rId7"/>
          <a:stretch>
            <a:fillRect/>
          </a:stretch>
        </p:blipFill>
        <p:spPr>
          <a:xfrm>
            <a:off x="6012342" y="2999793"/>
            <a:ext cx="847607" cy="805087"/>
          </a:xfrm>
          <a:prstGeom prst="rect">
            <a:avLst/>
          </a:prstGeom>
        </p:spPr>
      </p:pic>
      <p:pic>
        <p:nvPicPr>
          <p:cNvPr id="22" name="图片 21"/>
          <p:cNvPicPr>
            <a:picLocks noChangeAspect="1"/>
          </p:cNvPicPr>
          <p:nvPr/>
        </p:nvPicPr>
        <p:blipFill>
          <a:blip r:embed="rId8"/>
          <a:stretch>
            <a:fillRect/>
          </a:stretch>
        </p:blipFill>
        <p:spPr>
          <a:xfrm>
            <a:off x="6204021" y="4170364"/>
            <a:ext cx="466745" cy="791826"/>
          </a:xfrm>
          <a:prstGeom prst="rect">
            <a:avLst/>
          </a:prstGeom>
        </p:spPr>
      </p:pic>
      <p:pic>
        <p:nvPicPr>
          <p:cNvPr id="23" name="图片 22"/>
          <p:cNvPicPr>
            <a:picLocks noChangeAspect="1"/>
          </p:cNvPicPr>
          <p:nvPr/>
        </p:nvPicPr>
        <p:blipFill>
          <a:blip r:embed="rId9"/>
          <a:stretch>
            <a:fillRect/>
          </a:stretch>
        </p:blipFill>
        <p:spPr>
          <a:xfrm>
            <a:off x="6012342" y="5243766"/>
            <a:ext cx="798680" cy="916271"/>
          </a:xfrm>
          <a:prstGeom prst="rect">
            <a:avLst/>
          </a:prstGeom>
        </p:spPr>
      </p:pic>
      <p:sp>
        <p:nvSpPr>
          <p:cNvPr id="24" name="文本框 23"/>
          <p:cNvSpPr txBox="1"/>
          <p:nvPr/>
        </p:nvSpPr>
        <p:spPr>
          <a:xfrm>
            <a:off x="7183161" y="3152251"/>
            <a:ext cx="1455743" cy="461665"/>
          </a:xfrm>
          <a:prstGeom prst="rect">
            <a:avLst/>
          </a:prstGeom>
          <a:noFill/>
        </p:spPr>
        <p:txBody>
          <a:bodyPr wrap="square" rtlCol="0">
            <a:spAutoFit/>
          </a:bodyPr>
          <a:lstStyle/>
          <a:p>
            <a:r>
              <a:rPr lang="en-US" altLang="zh-CN" sz="2400" b="1" dirty="0" err="1" smtClean="0">
                <a:latin typeface="Arial Unicode MS" panose="020B0604020202020204" pitchFamily="34" charset="-122"/>
                <a:ea typeface="Arial Unicode MS" panose="020B0604020202020204" pitchFamily="34" charset="-122"/>
                <a:cs typeface="Arial Unicode MS" panose="020B0604020202020204" pitchFamily="34" charset="-122"/>
              </a:rPr>
              <a:t>HiWiFi</a:t>
            </a:r>
            <a:endPar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文本框 24"/>
          <p:cNvSpPr txBox="1"/>
          <p:nvPr/>
        </p:nvSpPr>
        <p:spPr>
          <a:xfrm>
            <a:off x="7155188" y="4304910"/>
            <a:ext cx="1239876" cy="461665"/>
          </a:xfrm>
          <a:prstGeom prst="rect">
            <a:avLst/>
          </a:prstGeom>
          <a:noFill/>
        </p:spPr>
        <p:txBody>
          <a:bodyPr wrap="square" rtlCol="0">
            <a:spAutoFit/>
          </a:bodyPr>
          <a:lstStyle/>
          <a:p>
            <a:r>
              <a:rPr lang="en-US" altLang="zh-CN" sz="2400" b="1" dirty="0" err="1" smtClean="0">
                <a:latin typeface="Arial Unicode MS" panose="020B0604020202020204" pitchFamily="34" charset="-122"/>
                <a:ea typeface="Arial Unicode MS" panose="020B0604020202020204" pitchFamily="34" charset="-122"/>
                <a:cs typeface="Arial Unicode MS" panose="020B0604020202020204" pitchFamily="34" charset="-122"/>
              </a:rPr>
              <a:t>MiWiFi</a:t>
            </a:r>
            <a:endPar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6" name="文本框 25"/>
          <p:cNvSpPr txBox="1"/>
          <p:nvPr/>
        </p:nvSpPr>
        <p:spPr>
          <a:xfrm>
            <a:off x="7181314" y="5523256"/>
            <a:ext cx="1239876" cy="461665"/>
          </a:xfrm>
          <a:prstGeom prst="rect">
            <a:avLst/>
          </a:prstGeom>
          <a:noFill/>
        </p:spPr>
        <p:txBody>
          <a:bodyPr wrap="square" rtlCol="0">
            <a:spAutoFit/>
          </a:bodyPr>
          <a:lstStyle/>
          <a:p>
            <a:r>
              <a:rPr lang="en-US" altLang="zh-CN" sz="2400" b="1" dirty="0" err="1" smtClean="0">
                <a:latin typeface="Arial Unicode MS" panose="020B0604020202020204" pitchFamily="34" charset="-122"/>
                <a:ea typeface="Arial Unicode MS" panose="020B0604020202020204" pitchFamily="34" charset="-122"/>
                <a:cs typeface="Arial Unicode MS" panose="020B0604020202020204" pitchFamily="34" charset="-122"/>
              </a:rPr>
              <a:t>Newifi</a:t>
            </a:r>
            <a:endPar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067241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文本框 1"/>
          <p:cNvSpPr txBox="1"/>
          <p:nvPr/>
        </p:nvSpPr>
        <p:spPr>
          <a:xfrm>
            <a:off x="3171353" y="2969675"/>
            <a:ext cx="2736304" cy="646331"/>
          </a:xfrm>
          <a:prstGeom prst="rect">
            <a:avLst/>
          </a:prstGeom>
          <a:noFill/>
        </p:spPr>
        <p:txBody>
          <a:bodyPr wrap="square" rtlCol="0">
            <a:spAutoFit/>
          </a:bodyPr>
          <a:lstStyle/>
          <a:p>
            <a:r>
              <a:rPr lang="en-US" altLang="zh-CN" sz="3600" dirty="0" smtClean="0">
                <a:solidFill>
                  <a:prstClr val="white"/>
                </a:solidFill>
              </a:rPr>
              <a:t>Backup slides</a:t>
            </a:r>
            <a:endParaRPr lang="zh-CN" altLang="en-US" sz="3600" dirty="0">
              <a:solidFill>
                <a:prstClr val="white"/>
              </a:solidFill>
            </a:endParaRPr>
          </a:p>
        </p:txBody>
      </p:sp>
    </p:spTree>
    <p:extLst>
      <p:ext uri="{BB962C8B-B14F-4D97-AF65-F5344CB8AC3E}">
        <p14:creationId xmlns:p14="http://schemas.microsoft.com/office/powerpoint/2010/main" val="2120343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4</a:t>
            </a:fld>
            <a:endParaRPr lang="zh-CN" altLang="en-US" dirty="0"/>
          </a:p>
        </p:txBody>
      </p:sp>
      <p:sp>
        <p:nvSpPr>
          <p:cNvPr id="5" name="矩形 4"/>
          <p:cNvSpPr/>
          <p:nvPr/>
        </p:nvSpPr>
        <p:spPr>
          <a:xfrm>
            <a:off x="741986" y="200834"/>
            <a:ext cx="7660046" cy="707886"/>
          </a:xfrm>
          <a:prstGeom prst="rect">
            <a:avLst/>
          </a:prstGeom>
        </p:spPr>
        <p:txBody>
          <a:bodyPr wrap="none">
            <a:spAutoFit/>
          </a:bodyPr>
          <a:lstStyle/>
          <a:p>
            <a:pPr algn="ctr"/>
            <a:r>
              <a:rPr lang="en-US" altLang="zh-CN" sz="4000" dirty="0" smtClean="0">
                <a:solidFill>
                  <a:srgbClr val="C00000"/>
                </a:solidFill>
                <a:latin typeface="微软雅黑" panose="020B0503020204020204" pitchFamily="34" charset="-122"/>
                <a:ea typeface="微软雅黑" panose="020B0503020204020204" pitchFamily="34" charset="-122"/>
              </a:rPr>
              <a:t>Pains of the Developing World</a:t>
            </a:r>
            <a:endParaRPr lang="zh-CN" altLang="en-US" sz="4000" dirty="0">
              <a:solidFill>
                <a:srgbClr val="C00000"/>
              </a:solidFill>
              <a:latin typeface="微软雅黑" panose="020B0503020204020204" pitchFamily="34" charset="-122"/>
              <a:ea typeface="微软雅黑" panose="020B0503020204020204" pitchFamily="34" charset="-122"/>
            </a:endParaRPr>
          </a:p>
        </p:txBody>
      </p:sp>
      <p:pic>
        <p:nvPicPr>
          <p:cNvPr id="4098" name="Picture 2" descr="http://www.clker.com/cliparts/c/c/8/A/q/1/hd-video-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46" y="1227601"/>
            <a:ext cx="1597904" cy="147993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4852" y="1346623"/>
            <a:ext cx="2207812" cy="1241894"/>
          </a:xfrm>
          <a:prstGeom prst="rect">
            <a:avLst/>
          </a:prstGeom>
        </p:spPr>
      </p:pic>
      <p:pic>
        <p:nvPicPr>
          <p:cNvPr id="4104" name="Picture 8" descr="http://www.fusionss.com/images/inner/big-da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916" y="1227601"/>
            <a:ext cx="2344090" cy="1555356"/>
          </a:xfrm>
          <a:prstGeom prst="rect">
            <a:avLst/>
          </a:prstGeom>
          <a:noFill/>
          <a:extLst>
            <a:ext uri="{909E8E84-426E-40DD-AFC4-6F175D3DCCD1}">
              <a14:hiddenFill xmlns:a14="http://schemas.microsoft.com/office/drawing/2010/main">
                <a:solidFill>
                  <a:srgbClr val="FFFFFF"/>
                </a:solidFill>
              </a14:hiddenFill>
            </a:ext>
          </a:extLst>
        </p:spPr>
      </p:pic>
      <p:sp>
        <p:nvSpPr>
          <p:cNvPr id="6" name="右大括号 5"/>
          <p:cNvSpPr/>
          <p:nvPr/>
        </p:nvSpPr>
        <p:spPr>
          <a:xfrm rot="5400000">
            <a:off x="4152570" y="494968"/>
            <a:ext cx="592371" cy="5478451"/>
          </a:xfrm>
          <a:prstGeom prst="rightBrace">
            <a:avLst>
              <a:gd name="adj1" fmla="val 41890"/>
              <a:gd name="adj2" fmla="val 4985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p:cNvSpPr txBox="1"/>
          <p:nvPr/>
        </p:nvSpPr>
        <p:spPr>
          <a:xfrm>
            <a:off x="193347" y="3784817"/>
            <a:ext cx="8807530" cy="553998"/>
          </a:xfrm>
          <a:prstGeom prst="rect">
            <a:avLst/>
          </a:prstGeom>
          <a:noFill/>
        </p:spPr>
        <p:txBody>
          <a:bodyPr wrap="square" rtlCol="0">
            <a:spAutoFit/>
          </a:bodyPr>
          <a:lstStyle/>
          <a:p>
            <a:r>
              <a:rPr lang="en-US" altLang="zh-CN" sz="3000" b="1" dirty="0" smtClean="0">
                <a:latin typeface="Agency FB" panose="020B0503020202020204" pitchFamily="34" charset="0"/>
                <a:ea typeface="微软雅黑" panose="020B0503020204020204" pitchFamily="34" charset="-122"/>
              </a:rPr>
              <a:t>Downloading large files requires high-quality network connections! </a:t>
            </a:r>
            <a:endParaRPr lang="zh-CN" altLang="en-US" sz="3000" b="1" dirty="0">
              <a:latin typeface="Agency FB" panose="020B0503020202020204" pitchFamily="34" charset="0"/>
              <a:ea typeface="微软雅黑" panose="020B0503020204020204" pitchFamily="34" charset="-122"/>
            </a:endParaRPr>
          </a:p>
        </p:txBody>
      </p:sp>
      <p:pic>
        <p:nvPicPr>
          <p:cNvPr id="4106" name="Picture 10" descr="http://mslab.kaist.ac.kr/wikipages/files/dtn-smal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0009" y="5019715"/>
            <a:ext cx="1816658" cy="1079903"/>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424753" y="5098514"/>
            <a:ext cx="4313104" cy="861774"/>
          </a:xfrm>
          <a:prstGeom prst="rect">
            <a:avLst/>
          </a:prstGeom>
        </p:spPr>
        <p:txBody>
          <a:bodyPr wrap="none">
            <a:spAutoFit/>
          </a:bodyPr>
          <a:lstStyle/>
          <a:p>
            <a:pPr algn="ctr">
              <a:lnSpc>
                <a:spcPts val="3000"/>
              </a:lnSpc>
            </a:pPr>
            <a:r>
              <a:rPr lang="en-US" altLang="zh-CN" sz="2800" b="1" i="1" dirty="0" smtClean="0">
                <a:latin typeface="微软雅黑" panose="020B0503020204020204" pitchFamily="34" charset="-122"/>
                <a:ea typeface="微软雅黑" panose="020B0503020204020204" pitchFamily="34" charset="-122"/>
              </a:rPr>
              <a:t>DTN</a:t>
            </a:r>
            <a:r>
              <a:rPr lang="en-US" altLang="zh-CN" sz="2800" i="1" dirty="0" smtClean="0">
                <a:latin typeface="微软雅黑" panose="020B0503020204020204" pitchFamily="34" charset="-122"/>
                <a:ea typeface="微软雅黑" panose="020B0503020204020204" pitchFamily="34" charset="-122"/>
              </a:rPr>
              <a:t> - Delay </a:t>
            </a:r>
          </a:p>
          <a:p>
            <a:pPr algn="ctr">
              <a:lnSpc>
                <a:spcPts val="3000"/>
              </a:lnSpc>
            </a:pPr>
            <a:r>
              <a:rPr lang="en-US" altLang="zh-CN" sz="2800" i="1" dirty="0" smtClean="0">
                <a:latin typeface="微软雅黑" panose="020B0503020204020204" pitchFamily="34" charset="-122"/>
                <a:ea typeface="微软雅黑" panose="020B0503020204020204" pitchFamily="34" charset="-122"/>
              </a:rPr>
              <a:t>Tolerant Networking </a:t>
            </a:r>
            <a:r>
              <a:rPr lang="en-US" altLang="zh-CN" sz="6600" i="1" dirty="0" smtClean="0">
                <a:latin typeface="微软雅黑" panose="020B0503020204020204" pitchFamily="34" charset="-122"/>
                <a:ea typeface="微软雅黑" panose="020B0503020204020204" pitchFamily="34" charset="-122"/>
              </a:rPr>
              <a:t>?</a:t>
            </a:r>
            <a:r>
              <a:rPr lang="en-US" altLang="zh-CN" sz="2800" i="1" dirty="0" smtClean="0">
                <a:latin typeface="微软雅黑" panose="020B0503020204020204" pitchFamily="34" charset="-122"/>
                <a:ea typeface="微软雅黑" panose="020B0503020204020204" pitchFamily="34" charset="-122"/>
              </a:rPr>
              <a:t> </a:t>
            </a:r>
            <a:endParaRPr lang="zh-CN" altLang="en-US" sz="2800" i="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686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fade">
                                      <p:cBhvr>
                                        <p:cTn id="7" dur="500"/>
                                        <p:tgtEl>
                                          <p:spTgt spid="4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6859" y="200834"/>
            <a:ext cx="8770351" cy="646331"/>
          </a:xfrm>
          <a:prstGeom prst="rect">
            <a:avLst/>
          </a:prstGeom>
        </p:spPr>
        <p:txBody>
          <a:bodyPr wrap="none">
            <a:spAutoFit/>
          </a:bodyPr>
          <a:lstStyle/>
          <a:p>
            <a:pPr algn="ctr"/>
            <a:r>
              <a:rPr lang="en-US" altLang="zh-CN" sz="3600" u="sng" dirty="0" smtClean="0">
                <a:latin typeface="微软雅黑" panose="020B0503020204020204" pitchFamily="34" charset="-122"/>
                <a:ea typeface="微软雅黑" panose="020B0503020204020204" pitchFamily="34" charset="-122"/>
              </a:rPr>
              <a:t>Xunlei, Xuanfeng, and Baidu CloudDisk</a:t>
            </a:r>
            <a:endParaRPr lang="zh-CN" altLang="en-US" sz="3600" u="sng" dirty="0">
              <a:latin typeface="微软雅黑" panose="020B0503020204020204" pitchFamily="34" charset="-122"/>
              <a:ea typeface="微软雅黑" panose="020B0503020204020204" pitchFamily="34" charset="-122"/>
            </a:endParaRPr>
          </a:p>
        </p:txBody>
      </p:sp>
      <p:sp>
        <p:nvSpPr>
          <p:cNvPr id="9" name="圆角矩形 8"/>
          <p:cNvSpPr/>
          <p:nvPr/>
        </p:nvSpPr>
        <p:spPr>
          <a:xfrm>
            <a:off x="759795" y="4702846"/>
            <a:ext cx="2812787" cy="1541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730126" y="1039485"/>
            <a:ext cx="2812784" cy="1541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728798" y="2829142"/>
            <a:ext cx="2814112" cy="1541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4" descr="http://a1.att.hudong.com/80/98/01300534288001135380983230448_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321" y="2856846"/>
            <a:ext cx="905520" cy="8602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p1.img.cctvpic.com/nettv/newgame/cdn_pic/2704/mzm.sisxeua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00" t="17947" r="8771" b="17079"/>
          <a:stretch/>
        </p:blipFill>
        <p:spPr bwMode="auto">
          <a:xfrm>
            <a:off x="1025830" y="4859368"/>
            <a:ext cx="731845" cy="6481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img0.pconline.com.cn/pconline/1404/30/4703119_xlei_thum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966" t="4410" r="19915" b="4161"/>
          <a:stretch/>
        </p:blipFill>
        <p:spPr bwMode="auto">
          <a:xfrm>
            <a:off x="908296" y="1153124"/>
            <a:ext cx="819707" cy="739344"/>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p:cNvSpPr txBox="1"/>
          <p:nvPr/>
        </p:nvSpPr>
        <p:spPr>
          <a:xfrm>
            <a:off x="1903016" y="2856846"/>
            <a:ext cx="1544729" cy="830997"/>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Tencent</a:t>
            </a:r>
          </a:p>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Xuanfeng</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 name="文本框 20"/>
          <p:cNvSpPr txBox="1"/>
          <p:nvPr/>
        </p:nvSpPr>
        <p:spPr>
          <a:xfrm>
            <a:off x="1890673" y="4767963"/>
            <a:ext cx="1629498" cy="830997"/>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Baidu</a:t>
            </a:r>
          </a:p>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CloudDisk</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文本框 21"/>
          <p:cNvSpPr txBox="1"/>
          <p:nvPr/>
        </p:nvSpPr>
        <p:spPr>
          <a:xfrm>
            <a:off x="1903016" y="1287357"/>
            <a:ext cx="1037767" cy="461665"/>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Xunlei</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3" name="文本框 22"/>
          <p:cNvSpPr txBox="1"/>
          <p:nvPr/>
        </p:nvSpPr>
        <p:spPr>
          <a:xfrm>
            <a:off x="697801" y="3909262"/>
            <a:ext cx="2845109" cy="461665"/>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O</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ver </a:t>
            </a:r>
            <a:r>
              <a:rPr lang="en-US" altLang="zh-CN" sz="2400" b="1" u="sng"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3</a:t>
            </a:r>
            <a:r>
              <a:rPr lang="en-US" altLang="zh-CN" sz="2400" b="1" u="sng"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0M</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users</a:t>
            </a:r>
          </a:p>
        </p:txBody>
      </p:sp>
      <p:sp>
        <p:nvSpPr>
          <p:cNvPr id="24" name="文本框 23"/>
          <p:cNvSpPr txBox="1"/>
          <p:nvPr/>
        </p:nvSpPr>
        <p:spPr>
          <a:xfrm>
            <a:off x="728798" y="5782966"/>
            <a:ext cx="2986906" cy="461665"/>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Over </a:t>
            </a:r>
            <a:r>
              <a:rPr lang="en-US" altLang="zh-CN" sz="2400" b="1" u="sng"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150M</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users</a:t>
            </a:r>
          </a:p>
        </p:txBody>
      </p:sp>
      <p:sp>
        <p:nvSpPr>
          <p:cNvPr id="25" name="文本框 24"/>
          <p:cNvSpPr txBox="1"/>
          <p:nvPr/>
        </p:nvSpPr>
        <p:spPr>
          <a:xfrm>
            <a:off x="699129" y="2119605"/>
            <a:ext cx="2845109" cy="461665"/>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O</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ver </a:t>
            </a:r>
            <a:r>
              <a:rPr lang="en-US" altLang="zh-CN" sz="2400" b="1" u="sng"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80M</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users</a:t>
            </a:r>
          </a:p>
        </p:txBody>
      </p:sp>
      <p:pic>
        <p:nvPicPr>
          <p:cNvPr id="2" name="图片 1"/>
          <p:cNvPicPr>
            <a:picLocks noChangeAspect="1"/>
          </p:cNvPicPr>
          <p:nvPr/>
        </p:nvPicPr>
        <p:blipFill>
          <a:blip r:embed="rId6"/>
          <a:stretch>
            <a:fillRect/>
          </a:stretch>
        </p:blipFill>
        <p:spPr>
          <a:xfrm>
            <a:off x="3897172" y="1734323"/>
            <a:ext cx="347451" cy="666750"/>
          </a:xfrm>
          <a:prstGeom prst="rect">
            <a:avLst/>
          </a:prstGeom>
        </p:spPr>
      </p:pic>
      <p:pic>
        <p:nvPicPr>
          <p:cNvPr id="26" name="图片 25"/>
          <p:cNvPicPr>
            <a:picLocks noChangeAspect="1"/>
          </p:cNvPicPr>
          <p:nvPr/>
        </p:nvPicPr>
        <p:blipFill>
          <a:blip r:embed="rId6"/>
          <a:stretch>
            <a:fillRect/>
          </a:stretch>
        </p:blipFill>
        <p:spPr>
          <a:xfrm>
            <a:off x="4362871" y="1734323"/>
            <a:ext cx="347451" cy="666750"/>
          </a:xfrm>
          <a:prstGeom prst="rect">
            <a:avLst/>
          </a:prstGeom>
        </p:spPr>
      </p:pic>
      <p:pic>
        <p:nvPicPr>
          <p:cNvPr id="27" name="图片 26"/>
          <p:cNvPicPr>
            <a:picLocks noChangeAspect="1"/>
          </p:cNvPicPr>
          <p:nvPr/>
        </p:nvPicPr>
        <p:blipFill>
          <a:blip r:embed="rId6"/>
          <a:stretch>
            <a:fillRect/>
          </a:stretch>
        </p:blipFill>
        <p:spPr>
          <a:xfrm>
            <a:off x="4864912" y="1734323"/>
            <a:ext cx="347451" cy="666750"/>
          </a:xfrm>
          <a:prstGeom prst="rect">
            <a:avLst/>
          </a:prstGeom>
        </p:spPr>
      </p:pic>
      <p:pic>
        <p:nvPicPr>
          <p:cNvPr id="28" name="图片 27"/>
          <p:cNvPicPr>
            <a:picLocks noChangeAspect="1"/>
          </p:cNvPicPr>
          <p:nvPr/>
        </p:nvPicPr>
        <p:blipFill>
          <a:blip r:embed="rId6"/>
          <a:stretch>
            <a:fillRect/>
          </a:stretch>
        </p:blipFill>
        <p:spPr>
          <a:xfrm>
            <a:off x="5330611" y="1734323"/>
            <a:ext cx="347451" cy="666750"/>
          </a:xfrm>
          <a:prstGeom prst="rect">
            <a:avLst/>
          </a:prstGeom>
        </p:spPr>
      </p:pic>
      <p:pic>
        <p:nvPicPr>
          <p:cNvPr id="29" name="图片 28"/>
          <p:cNvPicPr>
            <a:picLocks noChangeAspect="1"/>
          </p:cNvPicPr>
          <p:nvPr/>
        </p:nvPicPr>
        <p:blipFill>
          <a:blip r:embed="rId6"/>
          <a:stretch>
            <a:fillRect/>
          </a:stretch>
        </p:blipFill>
        <p:spPr>
          <a:xfrm>
            <a:off x="5870752" y="1734323"/>
            <a:ext cx="347451" cy="666750"/>
          </a:xfrm>
          <a:prstGeom prst="rect">
            <a:avLst/>
          </a:prstGeom>
        </p:spPr>
      </p:pic>
      <p:pic>
        <p:nvPicPr>
          <p:cNvPr id="30" name="图片 29"/>
          <p:cNvPicPr>
            <a:picLocks noChangeAspect="1"/>
          </p:cNvPicPr>
          <p:nvPr/>
        </p:nvPicPr>
        <p:blipFill>
          <a:blip r:embed="rId6"/>
          <a:stretch>
            <a:fillRect/>
          </a:stretch>
        </p:blipFill>
        <p:spPr>
          <a:xfrm>
            <a:off x="6336451" y="1734323"/>
            <a:ext cx="347451" cy="666750"/>
          </a:xfrm>
          <a:prstGeom prst="rect">
            <a:avLst/>
          </a:prstGeom>
        </p:spPr>
      </p:pic>
      <p:pic>
        <p:nvPicPr>
          <p:cNvPr id="31" name="图片 30"/>
          <p:cNvPicPr>
            <a:picLocks noChangeAspect="1"/>
          </p:cNvPicPr>
          <p:nvPr/>
        </p:nvPicPr>
        <p:blipFill>
          <a:blip r:embed="rId6"/>
          <a:stretch>
            <a:fillRect/>
          </a:stretch>
        </p:blipFill>
        <p:spPr>
          <a:xfrm>
            <a:off x="6838492" y="1734323"/>
            <a:ext cx="347451" cy="666750"/>
          </a:xfrm>
          <a:prstGeom prst="rect">
            <a:avLst/>
          </a:prstGeom>
        </p:spPr>
      </p:pic>
      <p:pic>
        <p:nvPicPr>
          <p:cNvPr id="32" name="图片 31"/>
          <p:cNvPicPr>
            <a:picLocks noChangeAspect="1"/>
          </p:cNvPicPr>
          <p:nvPr/>
        </p:nvPicPr>
        <p:blipFill>
          <a:blip r:embed="rId6"/>
          <a:stretch>
            <a:fillRect/>
          </a:stretch>
        </p:blipFill>
        <p:spPr>
          <a:xfrm>
            <a:off x="7304191" y="1734323"/>
            <a:ext cx="347451" cy="666750"/>
          </a:xfrm>
          <a:prstGeom prst="rect">
            <a:avLst/>
          </a:prstGeom>
        </p:spPr>
      </p:pic>
      <p:sp>
        <p:nvSpPr>
          <p:cNvPr id="3" name="文本框 2"/>
          <p:cNvSpPr txBox="1"/>
          <p:nvPr/>
        </p:nvSpPr>
        <p:spPr>
          <a:xfrm>
            <a:off x="3897172" y="1153124"/>
            <a:ext cx="2941320" cy="40011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Launched in 2009</a:t>
            </a:r>
            <a:endParaRPr lang="zh-CN" altLang="en-US" sz="2000" dirty="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35" name="图片 34"/>
          <p:cNvPicPr>
            <a:picLocks noChangeAspect="1"/>
          </p:cNvPicPr>
          <p:nvPr/>
        </p:nvPicPr>
        <p:blipFill>
          <a:blip r:embed="rId6"/>
          <a:stretch>
            <a:fillRect/>
          </a:stretch>
        </p:blipFill>
        <p:spPr>
          <a:xfrm>
            <a:off x="3897172" y="3502163"/>
            <a:ext cx="347451" cy="666750"/>
          </a:xfrm>
          <a:prstGeom prst="rect">
            <a:avLst/>
          </a:prstGeom>
        </p:spPr>
      </p:pic>
      <p:pic>
        <p:nvPicPr>
          <p:cNvPr id="36" name="图片 35"/>
          <p:cNvPicPr>
            <a:picLocks noChangeAspect="1"/>
          </p:cNvPicPr>
          <p:nvPr/>
        </p:nvPicPr>
        <p:blipFill>
          <a:blip r:embed="rId6"/>
          <a:stretch>
            <a:fillRect/>
          </a:stretch>
        </p:blipFill>
        <p:spPr>
          <a:xfrm>
            <a:off x="4362871" y="3502163"/>
            <a:ext cx="347451" cy="666750"/>
          </a:xfrm>
          <a:prstGeom prst="rect">
            <a:avLst/>
          </a:prstGeom>
        </p:spPr>
      </p:pic>
      <p:pic>
        <p:nvPicPr>
          <p:cNvPr id="37" name="图片 36"/>
          <p:cNvPicPr>
            <a:picLocks noChangeAspect="1"/>
          </p:cNvPicPr>
          <p:nvPr/>
        </p:nvPicPr>
        <p:blipFill>
          <a:blip r:embed="rId6"/>
          <a:stretch>
            <a:fillRect/>
          </a:stretch>
        </p:blipFill>
        <p:spPr>
          <a:xfrm>
            <a:off x="4864912" y="3502163"/>
            <a:ext cx="347451" cy="666750"/>
          </a:xfrm>
          <a:prstGeom prst="rect">
            <a:avLst/>
          </a:prstGeom>
        </p:spPr>
      </p:pic>
      <p:pic>
        <p:nvPicPr>
          <p:cNvPr id="38" name="图片 37"/>
          <p:cNvPicPr>
            <a:picLocks noChangeAspect="1"/>
          </p:cNvPicPr>
          <p:nvPr/>
        </p:nvPicPr>
        <p:blipFill>
          <a:blip r:embed="rId6"/>
          <a:stretch>
            <a:fillRect/>
          </a:stretch>
        </p:blipFill>
        <p:spPr>
          <a:xfrm>
            <a:off x="5330611" y="3502163"/>
            <a:ext cx="347451" cy="666750"/>
          </a:xfrm>
          <a:prstGeom prst="rect">
            <a:avLst/>
          </a:prstGeom>
        </p:spPr>
      </p:pic>
      <p:pic>
        <p:nvPicPr>
          <p:cNvPr id="39" name="图片 38"/>
          <p:cNvPicPr>
            <a:picLocks noChangeAspect="1"/>
          </p:cNvPicPr>
          <p:nvPr/>
        </p:nvPicPr>
        <p:blipFill>
          <a:blip r:embed="rId6"/>
          <a:stretch>
            <a:fillRect/>
          </a:stretch>
        </p:blipFill>
        <p:spPr>
          <a:xfrm>
            <a:off x="5870752" y="3502163"/>
            <a:ext cx="347451" cy="666750"/>
          </a:xfrm>
          <a:prstGeom prst="rect">
            <a:avLst/>
          </a:prstGeom>
        </p:spPr>
      </p:pic>
      <p:pic>
        <p:nvPicPr>
          <p:cNvPr id="40" name="图片 39"/>
          <p:cNvPicPr>
            <a:picLocks noChangeAspect="1"/>
          </p:cNvPicPr>
          <p:nvPr/>
        </p:nvPicPr>
        <p:blipFill>
          <a:blip r:embed="rId6"/>
          <a:stretch>
            <a:fillRect/>
          </a:stretch>
        </p:blipFill>
        <p:spPr>
          <a:xfrm>
            <a:off x="6336451" y="3502163"/>
            <a:ext cx="347451" cy="666750"/>
          </a:xfrm>
          <a:prstGeom prst="rect">
            <a:avLst/>
          </a:prstGeom>
        </p:spPr>
      </p:pic>
      <p:pic>
        <p:nvPicPr>
          <p:cNvPr id="41" name="图片 40"/>
          <p:cNvPicPr>
            <a:picLocks noChangeAspect="1"/>
          </p:cNvPicPr>
          <p:nvPr/>
        </p:nvPicPr>
        <p:blipFill>
          <a:blip r:embed="rId6"/>
          <a:stretch>
            <a:fillRect/>
          </a:stretch>
        </p:blipFill>
        <p:spPr>
          <a:xfrm>
            <a:off x="6838492" y="3502163"/>
            <a:ext cx="347451" cy="666750"/>
          </a:xfrm>
          <a:prstGeom prst="rect">
            <a:avLst/>
          </a:prstGeom>
        </p:spPr>
      </p:pic>
      <p:pic>
        <p:nvPicPr>
          <p:cNvPr id="42" name="图片 41"/>
          <p:cNvPicPr>
            <a:picLocks noChangeAspect="1"/>
          </p:cNvPicPr>
          <p:nvPr/>
        </p:nvPicPr>
        <p:blipFill>
          <a:blip r:embed="rId6"/>
          <a:stretch>
            <a:fillRect/>
          </a:stretch>
        </p:blipFill>
        <p:spPr>
          <a:xfrm>
            <a:off x="7304191" y="3502163"/>
            <a:ext cx="347451" cy="666750"/>
          </a:xfrm>
          <a:prstGeom prst="rect">
            <a:avLst/>
          </a:prstGeom>
        </p:spPr>
      </p:pic>
      <p:sp>
        <p:nvSpPr>
          <p:cNvPr id="45" name="文本框 44"/>
          <p:cNvSpPr txBox="1"/>
          <p:nvPr/>
        </p:nvSpPr>
        <p:spPr>
          <a:xfrm>
            <a:off x="3897172" y="2920964"/>
            <a:ext cx="2941320" cy="40011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Launched in 2010</a:t>
            </a:r>
            <a:endParaRPr lang="zh-CN" altLang="en-US" sz="2000" dirty="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46" name="图片 45"/>
          <p:cNvPicPr>
            <a:picLocks noChangeAspect="1"/>
          </p:cNvPicPr>
          <p:nvPr/>
        </p:nvPicPr>
        <p:blipFill>
          <a:blip r:embed="rId6"/>
          <a:stretch>
            <a:fillRect/>
          </a:stretch>
        </p:blipFill>
        <p:spPr>
          <a:xfrm>
            <a:off x="3897172" y="5349162"/>
            <a:ext cx="347451" cy="666750"/>
          </a:xfrm>
          <a:prstGeom prst="rect">
            <a:avLst/>
          </a:prstGeom>
        </p:spPr>
      </p:pic>
      <p:pic>
        <p:nvPicPr>
          <p:cNvPr id="47" name="图片 46"/>
          <p:cNvPicPr>
            <a:picLocks noChangeAspect="1"/>
          </p:cNvPicPr>
          <p:nvPr/>
        </p:nvPicPr>
        <p:blipFill>
          <a:blip r:embed="rId6"/>
          <a:stretch>
            <a:fillRect/>
          </a:stretch>
        </p:blipFill>
        <p:spPr>
          <a:xfrm>
            <a:off x="4362871" y="5349162"/>
            <a:ext cx="347451" cy="666750"/>
          </a:xfrm>
          <a:prstGeom prst="rect">
            <a:avLst/>
          </a:prstGeom>
        </p:spPr>
      </p:pic>
      <p:pic>
        <p:nvPicPr>
          <p:cNvPr id="48" name="图片 47"/>
          <p:cNvPicPr>
            <a:picLocks noChangeAspect="1"/>
          </p:cNvPicPr>
          <p:nvPr/>
        </p:nvPicPr>
        <p:blipFill>
          <a:blip r:embed="rId6"/>
          <a:stretch>
            <a:fillRect/>
          </a:stretch>
        </p:blipFill>
        <p:spPr>
          <a:xfrm>
            <a:off x="4864912" y="5349162"/>
            <a:ext cx="347451" cy="666750"/>
          </a:xfrm>
          <a:prstGeom prst="rect">
            <a:avLst/>
          </a:prstGeom>
        </p:spPr>
      </p:pic>
      <p:pic>
        <p:nvPicPr>
          <p:cNvPr id="49" name="图片 48"/>
          <p:cNvPicPr>
            <a:picLocks noChangeAspect="1"/>
          </p:cNvPicPr>
          <p:nvPr/>
        </p:nvPicPr>
        <p:blipFill>
          <a:blip r:embed="rId6"/>
          <a:stretch>
            <a:fillRect/>
          </a:stretch>
        </p:blipFill>
        <p:spPr>
          <a:xfrm>
            <a:off x="5330611" y="5349162"/>
            <a:ext cx="347451" cy="666750"/>
          </a:xfrm>
          <a:prstGeom prst="rect">
            <a:avLst/>
          </a:prstGeom>
        </p:spPr>
      </p:pic>
      <p:pic>
        <p:nvPicPr>
          <p:cNvPr id="50" name="图片 49"/>
          <p:cNvPicPr>
            <a:picLocks noChangeAspect="1"/>
          </p:cNvPicPr>
          <p:nvPr/>
        </p:nvPicPr>
        <p:blipFill>
          <a:blip r:embed="rId6"/>
          <a:stretch>
            <a:fillRect/>
          </a:stretch>
        </p:blipFill>
        <p:spPr>
          <a:xfrm>
            <a:off x="5870752" y="5349162"/>
            <a:ext cx="347451" cy="666750"/>
          </a:xfrm>
          <a:prstGeom prst="rect">
            <a:avLst/>
          </a:prstGeom>
        </p:spPr>
      </p:pic>
      <p:pic>
        <p:nvPicPr>
          <p:cNvPr id="51" name="图片 50"/>
          <p:cNvPicPr>
            <a:picLocks noChangeAspect="1"/>
          </p:cNvPicPr>
          <p:nvPr/>
        </p:nvPicPr>
        <p:blipFill>
          <a:blip r:embed="rId6"/>
          <a:stretch>
            <a:fillRect/>
          </a:stretch>
        </p:blipFill>
        <p:spPr>
          <a:xfrm>
            <a:off x="6336451" y="5349162"/>
            <a:ext cx="347451" cy="666750"/>
          </a:xfrm>
          <a:prstGeom prst="rect">
            <a:avLst/>
          </a:prstGeom>
        </p:spPr>
      </p:pic>
      <p:pic>
        <p:nvPicPr>
          <p:cNvPr id="52" name="图片 51"/>
          <p:cNvPicPr>
            <a:picLocks noChangeAspect="1"/>
          </p:cNvPicPr>
          <p:nvPr/>
        </p:nvPicPr>
        <p:blipFill>
          <a:blip r:embed="rId6"/>
          <a:stretch>
            <a:fillRect/>
          </a:stretch>
        </p:blipFill>
        <p:spPr>
          <a:xfrm>
            <a:off x="6838492" y="5349162"/>
            <a:ext cx="347451" cy="666750"/>
          </a:xfrm>
          <a:prstGeom prst="rect">
            <a:avLst/>
          </a:prstGeom>
        </p:spPr>
      </p:pic>
      <p:pic>
        <p:nvPicPr>
          <p:cNvPr id="53" name="图片 52"/>
          <p:cNvPicPr>
            <a:picLocks noChangeAspect="1"/>
          </p:cNvPicPr>
          <p:nvPr/>
        </p:nvPicPr>
        <p:blipFill>
          <a:blip r:embed="rId6"/>
          <a:stretch>
            <a:fillRect/>
          </a:stretch>
        </p:blipFill>
        <p:spPr>
          <a:xfrm>
            <a:off x="7304191" y="5349162"/>
            <a:ext cx="347451" cy="666750"/>
          </a:xfrm>
          <a:prstGeom prst="rect">
            <a:avLst/>
          </a:prstGeom>
        </p:spPr>
      </p:pic>
      <p:pic>
        <p:nvPicPr>
          <p:cNvPr id="54" name="图片 53"/>
          <p:cNvPicPr>
            <a:picLocks noChangeAspect="1"/>
          </p:cNvPicPr>
          <p:nvPr/>
        </p:nvPicPr>
        <p:blipFill>
          <a:blip r:embed="rId6"/>
          <a:stretch>
            <a:fillRect/>
          </a:stretch>
        </p:blipFill>
        <p:spPr>
          <a:xfrm>
            <a:off x="7821472" y="5363861"/>
            <a:ext cx="347451" cy="666750"/>
          </a:xfrm>
          <a:prstGeom prst="rect">
            <a:avLst/>
          </a:prstGeom>
        </p:spPr>
      </p:pic>
      <p:pic>
        <p:nvPicPr>
          <p:cNvPr id="55" name="图片 54"/>
          <p:cNvPicPr>
            <a:picLocks noChangeAspect="1"/>
          </p:cNvPicPr>
          <p:nvPr/>
        </p:nvPicPr>
        <p:blipFill>
          <a:blip r:embed="rId6"/>
          <a:stretch>
            <a:fillRect/>
          </a:stretch>
        </p:blipFill>
        <p:spPr>
          <a:xfrm>
            <a:off x="8287171" y="5363861"/>
            <a:ext cx="347451" cy="666750"/>
          </a:xfrm>
          <a:prstGeom prst="rect">
            <a:avLst/>
          </a:prstGeom>
        </p:spPr>
      </p:pic>
      <p:sp>
        <p:nvSpPr>
          <p:cNvPr id="56" name="文本框 55"/>
          <p:cNvSpPr txBox="1"/>
          <p:nvPr/>
        </p:nvSpPr>
        <p:spPr>
          <a:xfrm>
            <a:off x="3897172" y="4767963"/>
            <a:ext cx="2941320" cy="40011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Launched in 2012</a:t>
            </a:r>
            <a:endParaRPr lang="zh-CN" altLang="en-US" sz="2000" dirty="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下箭头 4"/>
          <p:cNvSpPr/>
          <p:nvPr/>
        </p:nvSpPr>
        <p:spPr>
          <a:xfrm>
            <a:off x="6792772" y="2581270"/>
            <a:ext cx="465699" cy="739804"/>
          </a:xfrm>
          <a:prstGeom prst="downArrow">
            <a:avLst/>
          </a:prstGeom>
          <a:solidFill>
            <a:srgbClr val="ABCFE2"/>
          </a:solidFill>
          <a:ln>
            <a:solidFill>
              <a:srgbClr val="ABC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6281897" y="1635781"/>
            <a:ext cx="1460023" cy="877225"/>
          </a:xfrm>
          <a:prstGeom prst="roundRect">
            <a:avLst/>
          </a:prstGeom>
          <a:solidFill>
            <a:schemeClr val="bg1">
              <a:alpha val="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a:off x="6281896" y="3389338"/>
            <a:ext cx="1460023" cy="877225"/>
          </a:xfrm>
          <a:prstGeom prst="roundRect">
            <a:avLst/>
          </a:prstGeom>
          <a:solidFill>
            <a:schemeClr val="bg1">
              <a:alpha val="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a:off x="6276534" y="5243924"/>
            <a:ext cx="2433126" cy="877225"/>
          </a:xfrm>
          <a:prstGeom prst="roundRect">
            <a:avLst/>
          </a:prstGeom>
          <a:solidFill>
            <a:schemeClr val="bg1">
              <a:alpha val="0"/>
            </a:scheme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下箭头 59"/>
          <p:cNvSpPr/>
          <p:nvPr/>
        </p:nvSpPr>
        <p:spPr>
          <a:xfrm>
            <a:off x="6792772" y="4408899"/>
            <a:ext cx="465699" cy="739804"/>
          </a:xfrm>
          <a:prstGeom prst="downArrow">
            <a:avLst/>
          </a:prstGeom>
          <a:solidFill>
            <a:srgbClr val="ABCFE2"/>
          </a:solidFill>
          <a:ln>
            <a:solidFill>
              <a:srgbClr val="ABC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右箭头 7"/>
          <p:cNvSpPr/>
          <p:nvPr/>
        </p:nvSpPr>
        <p:spPr>
          <a:xfrm rot="5400000">
            <a:off x="6598321" y="3189112"/>
            <a:ext cx="3182089" cy="735788"/>
          </a:xfrm>
          <a:prstGeom prst="bentArrow">
            <a:avLst/>
          </a:prstGeom>
          <a:solidFill>
            <a:srgbClr val="ABCFE2"/>
          </a:solidFill>
          <a:ln>
            <a:solidFill>
              <a:srgbClr val="ABC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774303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6859" y="200834"/>
            <a:ext cx="8770351" cy="646331"/>
          </a:xfrm>
          <a:prstGeom prst="rect">
            <a:avLst/>
          </a:prstGeom>
        </p:spPr>
        <p:txBody>
          <a:bodyPr wrap="none">
            <a:spAutoFit/>
          </a:bodyPr>
          <a:lstStyle/>
          <a:p>
            <a:pPr algn="ctr"/>
            <a:r>
              <a:rPr lang="en-US" altLang="zh-CN" sz="3600" u="sng" dirty="0" smtClean="0">
                <a:latin typeface="微软雅黑" panose="020B0503020204020204" pitchFamily="34" charset="-122"/>
                <a:ea typeface="微软雅黑" panose="020B0503020204020204" pitchFamily="34" charset="-122"/>
              </a:rPr>
              <a:t>Xunlei, Xuanfeng, and Baidu CloudDisk</a:t>
            </a:r>
            <a:endParaRPr lang="zh-CN" altLang="en-US" sz="3600" u="sng" dirty="0">
              <a:latin typeface="微软雅黑" panose="020B0503020204020204" pitchFamily="34" charset="-122"/>
              <a:ea typeface="微软雅黑" panose="020B0503020204020204" pitchFamily="34" charset="-122"/>
            </a:endParaRPr>
          </a:p>
        </p:txBody>
      </p:sp>
      <p:sp>
        <p:nvSpPr>
          <p:cNvPr id="9" name="圆角矩形 8"/>
          <p:cNvSpPr/>
          <p:nvPr/>
        </p:nvSpPr>
        <p:spPr>
          <a:xfrm>
            <a:off x="759795" y="4702846"/>
            <a:ext cx="2812787" cy="1541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730126" y="1039485"/>
            <a:ext cx="2812784" cy="1541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728798" y="2829142"/>
            <a:ext cx="2814112" cy="1541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4" descr="http://a1.att.hudong.com/80/98/01300534288001135380983230448_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321" y="2856846"/>
            <a:ext cx="905520" cy="8602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p1.img.cctvpic.com/nettv/newgame/cdn_pic/2704/mzm.sisxeua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00" t="17947" r="8771" b="17079"/>
          <a:stretch/>
        </p:blipFill>
        <p:spPr bwMode="auto">
          <a:xfrm>
            <a:off x="1025830" y="4859368"/>
            <a:ext cx="731845" cy="6481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img0.pconline.com.cn/pconline/1404/30/4703119_xlei_thum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966" t="4410" r="19915" b="4161"/>
          <a:stretch/>
        </p:blipFill>
        <p:spPr bwMode="auto">
          <a:xfrm>
            <a:off x="908296" y="1153124"/>
            <a:ext cx="819707" cy="739344"/>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p:cNvSpPr txBox="1"/>
          <p:nvPr/>
        </p:nvSpPr>
        <p:spPr>
          <a:xfrm>
            <a:off x="1903016" y="2856846"/>
            <a:ext cx="1544729" cy="830997"/>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Tencent</a:t>
            </a:r>
          </a:p>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Xuanfeng</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 name="文本框 20"/>
          <p:cNvSpPr txBox="1"/>
          <p:nvPr/>
        </p:nvSpPr>
        <p:spPr>
          <a:xfrm>
            <a:off x="1890673" y="4767963"/>
            <a:ext cx="1629498" cy="830997"/>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Baidu</a:t>
            </a:r>
          </a:p>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CloudDisk</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文本框 21"/>
          <p:cNvSpPr txBox="1"/>
          <p:nvPr/>
        </p:nvSpPr>
        <p:spPr>
          <a:xfrm>
            <a:off x="1903016" y="1287357"/>
            <a:ext cx="1037767" cy="461665"/>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Xunlei</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3" name="文本框 22"/>
          <p:cNvSpPr txBox="1"/>
          <p:nvPr/>
        </p:nvSpPr>
        <p:spPr>
          <a:xfrm>
            <a:off x="697801" y="3909262"/>
            <a:ext cx="2845109" cy="461665"/>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O</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ver </a:t>
            </a:r>
            <a:r>
              <a:rPr lang="en-US" altLang="zh-CN" sz="2400" b="1" u="sng"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3</a:t>
            </a:r>
            <a:r>
              <a:rPr lang="en-US" altLang="zh-CN" sz="2400" b="1" u="sng"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0M</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users</a:t>
            </a:r>
          </a:p>
        </p:txBody>
      </p:sp>
      <p:sp>
        <p:nvSpPr>
          <p:cNvPr id="24" name="文本框 23"/>
          <p:cNvSpPr txBox="1"/>
          <p:nvPr/>
        </p:nvSpPr>
        <p:spPr>
          <a:xfrm>
            <a:off x="728798" y="5782966"/>
            <a:ext cx="2986906" cy="461665"/>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Over </a:t>
            </a:r>
            <a:r>
              <a:rPr lang="en-US" altLang="zh-CN" sz="2400" b="1" u="sng"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150M</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users</a:t>
            </a:r>
          </a:p>
        </p:txBody>
      </p:sp>
      <p:sp>
        <p:nvSpPr>
          <p:cNvPr id="25" name="文本框 24"/>
          <p:cNvSpPr txBox="1"/>
          <p:nvPr/>
        </p:nvSpPr>
        <p:spPr>
          <a:xfrm>
            <a:off x="699129" y="2119605"/>
            <a:ext cx="2845109" cy="461665"/>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O</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ver </a:t>
            </a:r>
            <a:r>
              <a:rPr lang="en-US" altLang="zh-CN" sz="2400" b="1" u="sng"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80M</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users</a:t>
            </a:r>
          </a:p>
        </p:txBody>
      </p:sp>
      <p:sp>
        <p:nvSpPr>
          <p:cNvPr id="4" name="文本框 3"/>
          <p:cNvSpPr txBox="1"/>
          <p:nvPr/>
        </p:nvSpPr>
        <p:spPr>
          <a:xfrm>
            <a:off x="3935185" y="1394878"/>
            <a:ext cx="4490357" cy="830997"/>
          </a:xfrm>
          <a:prstGeom prst="rect">
            <a:avLst/>
          </a:prstGeom>
          <a:noFill/>
        </p:spPr>
        <p:txBody>
          <a:bodyPr wrap="square" rtlCol="0">
            <a:spAutoFit/>
          </a:bodyPr>
          <a:lstStyle/>
          <a:p>
            <a:pPr marL="285750" indent="-285750">
              <a:buFont typeface="Wingdings" panose="05000000000000000000" pitchFamily="2" charset="2"/>
              <a:buChar char="p"/>
            </a:pPr>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Charges each user nearly $2 per month </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1" name="文本框 60"/>
          <p:cNvSpPr txBox="1"/>
          <p:nvPr/>
        </p:nvSpPr>
        <p:spPr>
          <a:xfrm>
            <a:off x="3935184" y="3184535"/>
            <a:ext cx="4490357" cy="830997"/>
          </a:xfrm>
          <a:prstGeom prst="rect">
            <a:avLst/>
          </a:prstGeom>
          <a:noFill/>
        </p:spPr>
        <p:txBody>
          <a:bodyPr wrap="square" rtlCol="0">
            <a:spAutoFit/>
          </a:bodyPr>
          <a:lstStyle/>
          <a:p>
            <a:pPr marL="285750" indent="-285750">
              <a:buFont typeface="Wingdings" panose="05000000000000000000" pitchFamily="2" charset="2"/>
              <a:buChar char="p"/>
            </a:pPr>
            <a:r>
              <a:rPr lang="en-US" altLang="zh-CN" sz="24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Conditionally free --- should be </a:t>
            </a:r>
            <a:r>
              <a:rPr lang="en-US" altLang="zh-CN" sz="24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the VIP </a:t>
            </a:r>
            <a:r>
              <a:rPr lang="en-US" altLang="zh-CN" sz="24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user of Tencent</a:t>
            </a:r>
            <a:endParaRPr lang="zh-CN" altLang="en-US" sz="24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2" name="文本框 61"/>
          <p:cNvSpPr txBox="1"/>
          <p:nvPr/>
        </p:nvSpPr>
        <p:spPr>
          <a:xfrm>
            <a:off x="3935183" y="5058239"/>
            <a:ext cx="4490357" cy="830997"/>
          </a:xfrm>
          <a:prstGeom prst="rect">
            <a:avLst/>
          </a:prstGeom>
          <a:noFill/>
        </p:spPr>
        <p:txBody>
          <a:bodyPr wrap="square" rtlCol="0">
            <a:spAutoFit/>
          </a:bodyPr>
          <a:lstStyle/>
          <a:p>
            <a:pPr marL="285750" indent="-285750">
              <a:buFont typeface="Wingdings" panose="05000000000000000000" pitchFamily="2" charset="2"/>
              <a:buChar char="p"/>
            </a:pPr>
            <a:r>
              <a:rPr lang="en-US" altLang="zh-CN" sz="2400" dirty="0"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Totally free --- the user even does not need to register</a:t>
            </a:r>
            <a:endParaRPr lang="zh-CN" altLang="en-US" sz="2400" dirty="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6773874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1228" y="200834"/>
            <a:ext cx="8801577" cy="707886"/>
          </a:xfrm>
          <a:prstGeom prst="rect">
            <a:avLst/>
          </a:prstGeom>
        </p:spPr>
        <p:txBody>
          <a:bodyPr wrap="none">
            <a:spAutoFit/>
          </a:bodyPr>
          <a:lstStyle/>
          <a:p>
            <a:pPr algn="ctr"/>
            <a:r>
              <a:rPr lang="en-US" altLang="zh-CN" sz="4000" u="sng" dirty="0" smtClean="0">
                <a:latin typeface="微软雅黑" panose="020B0503020204020204" pitchFamily="34" charset="-122"/>
                <a:ea typeface="微软雅黑" panose="020B0503020204020204" pitchFamily="34" charset="-122"/>
              </a:rPr>
              <a:t>Offline Downloading outside China</a:t>
            </a:r>
            <a:endParaRPr lang="zh-CN" altLang="en-US" sz="4000" u="sng" dirty="0">
              <a:latin typeface="微软雅黑" panose="020B0503020204020204" pitchFamily="34" charset="-122"/>
              <a:ea typeface="微软雅黑" panose="020B0503020204020204" pitchFamily="34" charset="-122"/>
            </a:endParaRPr>
          </a:p>
        </p:txBody>
      </p:sp>
      <p:sp>
        <p:nvSpPr>
          <p:cNvPr id="4" name="矩形 3"/>
          <p:cNvSpPr/>
          <p:nvPr/>
        </p:nvSpPr>
        <p:spPr>
          <a:xfrm>
            <a:off x="435428" y="1068271"/>
            <a:ext cx="8003177" cy="769441"/>
          </a:xfrm>
          <a:prstGeom prst="rect">
            <a:avLst/>
          </a:prstGeom>
        </p:spPr>
        <p:txBody>
          <a:bodyPr wrap="square">
            <a:spAutoFit/>
          </a:bodyPr>
          <a:lstStyle/>
          <a:p>
            <a:pPr marL="285750" indent="-285750">
              <a:buFont typeface="Wingdings" panose="05000000000000000000" pitchFamily="2" charset="2"/>
              <a:buChar char="u"/>
            </a:pPr>
            <a:r>
              <a:rPr lang="en-US" altLang="zh-CN" sz="22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Besides those developing countries, </a:t>
            </a:r>
            <a:r>
              <a:rPr lang="en-US" altLang="zh-CN" sz="2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developed </a:t>
            </a:r>
            <a:r>
              <a:rPr lang="en-US" altLang="zh-CN" sz="22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countries can </a:t>
            </a:r>
            <a:r>
              <a:rPr lang="en-US" altLang="zh-CN" sz="2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also </a:t>
            </a:r>
            <a:r>
              <a:rPr lang="en-US" altLang="zh-CN" sz="22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benefit from </a:t>
            </a:r>
            <a:r>
              <a:rPr lang="en-US" altLang="zh-CN" sz="2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offline downloading (based) services.</a:t>
            </a:r>
            <a:endParaRPr lang="zh-CN" altLang="en-US" sz="2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 name="图片 4"/>
          <p:cNvPicPr>
            <a:picLocks noChangeAspect="1"/>
          </p:cNvPicPr>
          <p:nvPr/>
        </p:nvPicPr>
        <p:blipFill>
          <a:blip r:embed="rId3"/>
          <a:stretch>
            <a:fillRect/>
          </a:stretch>
        </p:blipFill>
        <p:spPr>
          <a:xfrm>
            <a:off x="1117159" y="2211947"/>
            <a:ext cx="3170504" cy="3719725"/>
          </a:xfrm>
          <a:prstGeom prst="rect">
            <a:avLst/>
          </a:prstGeom>
        </p:spPr>
      </p:pic>
      <p:pic>
        <p:nvPicPr>
          <p:cNvPr id="1026" name="Picture 2" descr="http://cache-www.linksys.com/resources/img/features/ea9200/linksys-li-EA9200-1-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8102" y="2865581"/>
            <a:ext cx="2741253" cy="21538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ache-www.linksys.com/resources/img/features/ea9200/linksys-li-ea9200-3-ne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4978" y="4990252"/>
            <a:ext cx="1832859" cy="806458"/>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a:blip r:embed="rId6"/>
          <a:stretch>
            <a:fillRect/>
          </a:stretch>
        </p:blipFill>
        <p:spPr>
          <a:xfrm>
            <a:off x="5704978" y="2161520"/>
            <a:ext cx="1706695" cy="341339"/>
          </a:xfrm>
          <a:prstGeom prst="rect">
            <a:avLst/>
          </a:prstGeom>
        </p:spPr>
      </p:pic>
      <p:sp>
        <p:nvSpPr>
          <p:cNvPr id="12" name="矩形 11"/>
          <p:cNvSpPr/>
          <p:nvPr/>
        </p:nvSpPr>
        <p:spPr>
          <a:xfrm>
            <a:off x="5465159" y="2441563"/>
            <a:ext cx="2187137" cy="369332"/>
          </a:xfrm>
          <a:prstGeom prst="rect">
            <a:avLst/>
          </a:prstGeom>
        </p:spPr>
        <p:txBody>
          <a:bodyPr wrap="none">
            <a:spAutoFit/>
          </a:bodyPr>
          <a:lstStyle/>
          <a:p>
            <a:pPr algn="ctr"/>
            <a:r>
              <a:rPr lang="en-US" altLang="zh-CN" cap="all" dirty="0">
                <a:solidFill>
                  <a:srgbClr val="333333"/>
                </a:solidFill>
                <a:latin typeface="Franklin Gothic Demi Cond" panose="020B0706030402020204" pitchFamily="34" charset="0"/>
              </a:rPr>
              <a:t>SMART WI-FI ROUTERS</a:t>
            </a:r>
            <a:endParaRPr lang="en-US" altLang="zh-CN" b="0" i="0" cap="all" dirty="0">
              <a:solidFill>
                <a:srgbClr val="333333"/>
              </a:solidFill>
              <a:effectLst/>
              <a:latin typeface="Franklin Gothic Demi Cond" panose="020B0706030402020204" pitchFamily="34" charset="0"/>
            </a:endParaRPr>
          </a:p>
        </p:txBody>
      </p:sp>
      <p:sp>
        <p:nvSpPr>
          <p:cNvPr id="9" name="圆角矩形标注 8"/>
          <p:cNvSpPr/>
          <p:nvPr/>
        </p:nvSpPr>
        <p:spPr>
          <a:xfrm>
            <a:off x="5171187" y="6138452"/>
            <a:ext cx="2758168" cy="437839"/>
          </a:xfrm>
          <a:prstGeom prst="wedgeRoundRectCallout">
            <a:avLst>
              <a:gd name="adj1" fmla="val -11303"/>
              <a:gd name="adj2" fmla="val -195125"/>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USB storage interface</a:t>
            </a:r>
            <a:endParaRPr lang="zh-CN" altLang="en-US" sz="20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524256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869" y="200834"/>
            <a:ext cx="8474308" cy="646331"/>
          </a:xfrm>
          <a:prstGeom prst="rect">
            <a:avLst/>
          </a:prstGeom>
        </p:spPr>
        <p:txBody>
          <a:bodyPr wrap="none">
            <a:spAutoFit/>
          </a:bodyPr>
          <a:lstStyle/>
          <a:p>
            <a:pPr algn="ctr"/>
            <a:r>
              <a:rPr lang="en-US" altLang="zh-CN" sz="3600" u="sng" dirty="0" smtClean="0">
                <a:latin typeface="微软雅黑" panose="020B0503020204020204" pitchFamily="34" charset="-122"/>
                <a:ea typeface="微软雅黑" panose="020B0503020204020204" pitchFamily="34" charset="-122"/>
              </a:rPr>
              <a:t>State-of-Art Downloading Techniques</a:t>
            </a:r>
            <a:endParaRPr lang="zh-CN" altLang="en-US" sz="3600" u="sng" dirty="0">
              <a:latin typeface="微软雅黑" panose="020B0503020204020204" pitchFamily="34" charset="-122"/>
              <a:ea typeface="微软雅黑" panose="020B0503020204020204" pitchFamily="34" charset="-122"/>
            </a:endParaRPr>
          </a:p>
        </p:txBody>
      </p:sp>
      <p:sp>
        <p:nvSpPr>
          <p:cNvPr id="2" name="矩形 1"/>
          <p:cNvSpPr/>
          <p:nvPr/>
        </p:nvSpPr>
        <p:spPr>
          <a:xfrm>
            <a:off x="3249299" y="1125212"/>
            <a:ext cx="5151752" cy="1938992"/>
          </a:xfrm>
          <a:prstGeom prst="rect">
            <a:avLst/>
          </a:prstGeom>
        </p:spPr>
        <p:txBody>
          <a:bodyPr wrap="square">
            <a:spAutoFit/>
          </a:bodyPr>
          <a:lstStyle/>
          <a:p>
            <a:pPr marL="285750" indent="-285750">
              <a:buFont typeface="Wingdings" panose="05000000000000000000" pitchFamily="2" charset="2"/>
              <a:buChar char="p"/>
            </a:pPr>
            <a:r>
              <a:rPr lang="en-US" altLang="zh-CN"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CDN typically only </a:t>
            </a:r>
            <a:r>
              <a:rPr lang="en-US" altLang="zh-CN"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help to deliver files for content providers who pay for the </a:t>
            </a:r>
            <a:r>
              <a:rPr lang="en-US" altLang="zh-CN"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service.</a:t>
            </a:r>
          </a:p>
          <a:p>
            <a:pPr marL="285750" indent="-285750">
              <a:buFont typeface="Wingdings" panose="05000000000000000000" pitchFamily="2" charset="2"/>
              <a:buChar char="p"/>
            </a:pPr>
            <a:endParaRPr lang="en-US" altLang="zh-CN" sz="10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buFont typeface="Wingdings" panose="05000000000000000000" pitchFamily="2" charset="2"/>
              <a:buChar char="p"/>
            </a:pPr>
            <a:r>
              <a:rPr lang="en-US" altLang="zh-CN" b="1" u="sng"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T</a:t>
            </a:r>
            <a:r>
              <a:rPr lang="en-US" altLang="zh-CN" b="1" u="sng"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he </a:t>
            </a:r>
            <a:r>
              <a:rPr lang="en-US" altLang="zh-CN" b="1" u="sng"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business model of </a:t>
            </a:r>
            <a:r>
              <a:rPr lang="en-US" altLang="zh-CN" b="1" u="sng"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offline downloading is </a:t>
            </a:r>
            <a:r>
              <a:rPr lang="en-US" altLang="zh-CN" b="1" u="sng"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the opposite of CDN</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because it charges (or sometimes frees)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its users</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i="1" dirty="0">
                <a:latin typeface="Arial Unicode MS" panose="020B0604020202020204" pitchFamily="34" charset="-122"/>
                <a:ea typeface="Arial Unicode MS" panose="020B0604020202020204" pitchFamily="34" charset="-122"/>
                <a:cs typeface="Arial Unicode MS" panose="020B0604020202020204" pitchFamily="34" charset="-122"/>
              </a:rPr>
              <a:t>i.e.</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content receivers, for better downloading experiences.</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0" name="Picture 10" descr="http://mslab.kaist.ac.kr/wikipages/files/dtn-sm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26" y="3335409"/>
            <a:ext cx="2183909" cy="1298213"/>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3392893" y="3608561"/>
            <a:ext cx="4346849" cy="861774"/>
          </a:xfrm>
          <a:prstGeom prst="rect">
            <a:avLst/>
          </a:prstGeom>
        </p:spPr>
        <p:txBody>
          <a:bodyPr wrap="square">
            <a:spAutoFit/>
          </a:bodyPr>
          <a:lstStyle/>
          <a:p>
            <a:pPr algn="ctr">
              <a:lnSpc>
                <a:spcPts val="3000"/>
              </a:lnSpc>
            </a:pPr>
            <a:r>
              <a:rPr lang="en-US" altLang="zh-CN" sz="2800" b="1" i="1" dirty="0" smtClean="0">
                <a:latin typeface="微软雅黑" panose="020B0503020204020204" pitchFamily="34" charset="-122"/>
                <a:ea typeface="微软雅黑" panose="020B0503020204020204" pitchFamily="34" charset="-122"/>
              </a:rPr>
              <a:t>Offline Downloading ≈ </a:t>
            </a:r>
          </a:p>
          <a:p>
            <a:pPr algn="ctr">
              <a:lnSpc>
                <a:spcPts val="3000"/>
              </a:lnSpc>
            </a:pPr>
            <a:r>
              <a:rPr lang="en-US" altLang="zh-CN" sz="2800" b="1" i="1" dirty="0" smtClean="0">
                <a:latin typeface="微软雅黑" panose="020B0503020204020204" pitchFamily="34" charset="-122"/>
                <a:ea typeface="微软雅黑" panose="020B0503020204020204" pitchFamily="34" charset="-122"/>
              </a:rPr>
              <a:t>DTN + reverse-CDN</a:t>
            </a:r>
            <a:endParaRPr lang="zh-CN" altLang="en-US" sz="2800" i="1" dirty="0">
              <a:latin typeface="微软雅黑" panose="020B0503020204020204" pitchFamily="34" charset="-122"/>
              <a:ea typeface="微软雅黑" panose="020B0503020204020204" pitchFamily="34" charset="-122"/>
            </a:endParaRPr>
          </a:p>
        </p:txBody>
      </p:sp>
      <p:pic>
        <p:nvPicPr>
          <p:cNvPr id="2050" name="Picture 2" descr="http://www.globaldots.com/wordpress/wp-content/uploads/2012/12/NCDN_-_CDN.png"/>
          <p:cNvPicPr>
            <a:picLocks noChangeAspect="1" noChangeArrowheads="1"/>
          </p:cNvPicPr>
          <p:nvPr/>
        </p:nvPicPr>
        <p:blipFill rotWithShape="1">
          <a:blip r:embed="rId4">
            <a:extLst>
              <a:ext uri="{28A0092B-C50C-407E-A947-70E740481C1C}">
                <a14:useLocalDpi xmlns:a14="http://schemas.microsoft.com/office/drawing/2010/main" val="0"/>
              </a:ext>
            </a:extLst>
          </a:blip>
          <a:srcRect l="55033" t="11765" r="2312" b="6470"/>
          <a:stretch/>
        </p:blipFill>
        <p:spPr bwMode="auto">
          <a:xfrm>
            <a:off x="424543" y="943140"/>
            <a:ext cx="2595239" cy="21342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opalongdesign.com/images/main-images/main-logo-cd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03" t="19208" r="4460" b="26989"/>
          <a:stretch/>
        </p:blipFill>
        <p:spPr bwMode="auto">
          <a:xfrm>
            <a:off x="1429719" y="1601188"/>
            <a:ext cx="652173" cy="25135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65426" y="4840539"/>
            <a:ext cx="1889995" cy="1938992"/>
          </a:xfrm>
          <a:prstGeom prst="rect">
            <a:avLst/>
          </a:prstGeom>
          <a:noFill/>
        </p:spPr>
        <p:txBody>
          <a:bodyPr wrap="square" lIns="91440" tIns="45720" rIns="91440" bIns="45720">
            <a:spAutoFit/>
          </a:bodyPr>
          <a:lstStyle/>
          <a:p>
            <a:pPr algn="ctr"/>
            <a:r>
              <a:rPr lang="en-US" altLang="zh-CN" sz="40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Copperplate Gothic Bold" panose="020E0705020206020404" pitchFamily="34" charset="0"/>
                <a:ea typeface="Arial Unicode MS" panose="020B0604020202020204" pitchFamily="34" charset="-122"/>
                <a:cs typeface="Arial Unicode MS" panose="020B0604020202020204" pitchFamily="34" charset="-122"/>
              </a:rPr>
              <a:t>ICN</a:t>
            </a:r>
          </a:p>
          <a:p>
            <a:pPr algn="ctr"/>
            <a:r>
              <a:rPr lang="en-US" altLang="zh-CN" sz="4000" b="1" dirty="0" smtClean="0">
                <a:ln w="12700">
                  <a:solidFill>
                    <a:schemeClr val="accent5"/>
                  </a:solidFill>
                  <a:prstDash val="solid"/>
                </a:ln>
                <a:pattFill prst="ltDnDiag">
                  <a:fgClr>
                    <a:schemeClr val="accent5">
                      <a:lumMod val="60000"/>
                      <a:lumOff val="40000"/>
                    </a:schemeClr>
                  </a:fgClr>
                  <a:bgClr>
                    <a:schemeClr val="bg1"/>
                  </a:bgClr>
                </a:pattFill>
                <a:latin typeface="Copperplate Gothic Bold" panose="020E0705020206020404" pitchFamily="34" charset="0"/>
                <a:ea typeface="Arial Unicode MS" panose="020B0604020202020204" pitchFamily="34" charset="-122"/>
                <a:cs typeface="Arial Unicode MS" panose="020B0604020202020204" pitchFamily="34" charset="-122"/>
              </a:rPr>
              <a:t>CCN</a:t>
            </a:r>
            <a:endParaRPr lang="en-US" altLang="zh-CN" sz="40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Copperplate Gothic Bold" panose="020E0705020206020404" pitchFamily="34" charset="0"/>
              <a:ea typeface="Arial Unicode MS" panose="020B0604020202020204" pitchFamily="34" charset="-122"/>
              <a:cs typeface="Arial Unicode MS" panose="020B0604020202020204" pitchFamily="34" charset="-122"/>
            </a:endParaRPr>
          </a:p>
          <a:p>
            <a:pPr algn="ctr"/>
            <a:r>
              <a:rPr lang="en-US" altLang="zh-CN" sz="4000" b="1" dirty="0" smtClean="0">
                <a:ln w="12700">
                  <a:solidFill>
                    <a:schemeClr val="accent5"/>
                  </a:solidFill>
                  <a:prstDash val="solid"/>
                </a:ln>
                <a:pattFill prst="ltDnDiag">
                  <a:fgClr>
                    <a:schemeClr val="accent5">
                      <a:lumMod val="60000"/>
                      <a:lumOff val="40000"/>
                    </a:schemeClr>
                  </a:fgClr>
                  <a:bgClr>
                    <a:schemeClr val="bg1"/>
                  </a:bgClr>
                </a:pattFill>
                <a:latin typeface="Copperplate Gothic Bold" panose="020E0705020206020404" pitchFamily="34" charset="0"/>
                <a:ea typeface="Arial Unicode MS" panose="020B0604020202020204" pitchFamily="34" charset="-122"/>
                <a:cs typeface="Arial Unicode MS" panose="020B0604020202020204" pitchFamily="34" charset="-122"/>
              </a:rPr>
              <a:t>NDN</a:t>
            </a:r>
            <a:endParaRPr lang="zh-CN" altLang="en-US" sz="4000" b="1" cap="none" spc="0" dirty="0">
              <a:ln w="12700">
                <a:solidFill>
                  <a:schemeClr val="accent5"/>
                </a:solidFill>
                <a:prstDash val="solid"/>
              </a:ln>
              <a:pattFill prst="ltDnDiag">
                <a:fgClr>
                  <a:schemeClr val="accent5">
                    <a:lumMod val="60000"/>
                    <a:lumOff val="40000"/>
                  </a:schemeClr>
                </a:fgClr>
                <a:bgClr>
                  <a:schemeClr val="bg1"/>
                </a:bgClr>
              </a:pattFill>
              <a:effectLst/>
              <a:latin typeface="Copperplate Gothic Bold" panose="020E0705020206020404" pitchFamily="34" charset="0"/>
              <a:ea typeface="Arial Unicode MS" panose="020B0604020202020204" pitchFamily="34" charset="-122"/>
              <a:cs typeface="Arial Unicode MS" panose="020B0604020202020204" pitchFamily="34" charset="-122"/>
            </a:endParaRPr>
          </a:p>
        </p:txBody>
      </p:sp>
      <p:sp>
        <p:nvSpPr>
          <p:cNvPr id="7" name="矩形 6"/>
          <p:cNvSpPr/>
          <p:nvPr/>
        </p:nvSpPr>
        <p:spPr>
          <a:xfrm>
            <a:off x="3249299" y="5014692"/>
            <a:ext cx="5706837" cy="1477328"/>
          </a:xfrm>
          <a:prstGeom prst="rect">
            <a:avLst/>
          </a:prstGeom>
        </p:spPr>
        <p:txBody>
          <a:bodyPr wrap="square">
            <a:spAutoFit/>
          </a:bodyPr>
          <a:lstStyle/>
          <a:p>
            <a:r>
              <a:rPr lang="en-US" altLang="zh-CN" b="1" dirty="0" smtClean="0">
                <a:solidFill>
                  <a:srgbClr val="002060"/>
                </a:solidFill>
                <a:latin typeface="微软雅黑" panose="020B0503020204020204" pitchFamily="34" charset="-122"/>
                <a:ea typeface="微软雅黑" panose="020B0503020204020204" pitchFamily="34" charset="-122"/>
              </a:rPr>
              <a:t>1) in-network </a:t>
            </a:r>
            <a:r>
              <a:rPr lang="en-US" altLang="zh-CN" b="1" dirty="0">
                <a:solidFill>
                  <a:srgbClr val="002060"/>
                </a:solidFill>
                <a:latin typeface="微软雅黑" panose="020B0503020204020204" pitchFamily="34" charset="-122"/>
                <a:ea typeface="微软雅黑" panose="020B0503020204020204" pitchFamily="34" charset="-122"/>
              </a:rPr>
              <a:t>storage for </a:t>
            </a:r>
            <a:r>
              <a:rPr lang="en-US" altLang="zh-CN" b="1" dirty="0" smtClean="0">
                <a:solidFill>
                  <a:srgbClr val="002060"/>
                </a:solidFill>
                <a:latin typeface="微软雅黑" panose="020B0503020204020204" pitchFamily="34" charset="-122"/>
                <a:ea typeface="微软雅黑" panose="020B0503020204020204" pitchFamily="34" charset="-122"/>
              </a:rPr>
              <a:t>caching</a:t>
            </a:r>
          </a:p>
          <a:p>
            <a:r>
              <a:rPr lang="en-US" altLang="zh-CN" b="1" dirty="0" smtClean="0">
                <a:solidFill>
                  <a:srgbClr val="002060"/>
                </a:solidFill>
                <a:latin typeface="微软雅黑" panose="020B0503020204020204" pitchFamily="34" charset="-122"/>
                <a:ea typeface="微软雅黑" panose="020B0503020204020204" pitchFamily="34" charset="-122"/>
              </a:rPr>
              <a:t>2</a:t>
            </a:r>
            <a:r>
              <a:rPr lang="en-US" altLang="zh-CN" b="1" dirty="0">
                <a:solidFill>
                  <a:srgbClr val="002060"/>
                </a:solidFill>
                <a:latin typeface="微软雅黑" panose="020B0503020204020204" pitchFamily="34" charset="-122"/>
                <a:ea typeface="微软雅黑" panose="020B0503020204020204" pitchFamily="34" charset="-122"/>
              </a:rPr>
              <a:t>) decoupling content </a:t>
            </a:r>
            <a:r>
              <a:rPr lang="en-US" altLang="zh-CN" b="1" dirty="0" smtClean="0">
                <a:solidFill>
                  <a:srgbClr val="002060"/>
                </a:solidFill>
                <a:latin typeface="微软雅黑" panose="020B0503020204020204" pitchFamily="34" charset="-122"/>
                <a:ea typeface="微软雅黑" panose="020B0503020204020204" pitchFamily="34" charset="-122"/>
              </a:rPr>
              <a:t>senders and receivers</a:t>
            </a:r>
          </a:p>
          <a:p>
            <a:r>
              <a:rPr lang="en-US" altLang="zh-CN" b="1" dirty="0" smtClean="0">
                <a:solidFill>
                  <a:srgbClr val="002060"/>
                </a:solidFill>
                <a:latin typeface="微软雅黑" panose="020B0503020204020204" pitchFamily="34" charset="-122"/>
                <a:ea typeface="微软雅黑" panose="020B0503020204020204" pitchFamily="34" charset="-122"/>
              </a:rPr>
              <a:t>3</a:t>
            </a:r>
            <a:r>
              <a:rPr lang="en-US" altLang="zh-CN" b="1" dirty="0">
                <a:solidFill>
                  <a:srgbClr val="002060"/>
                </a:solidFill>
                <a:latin typeface="微软雅黑" panose="020B0503020204020204" pitchFamily="34" charset="-122"/>
                <a:ea typeface="微软雅黑" panose="020B0503020204020204" pitchFamily="34" charset="-122"/>
              </a:rPr>
              <a:t>) disruption </a:t>
            </a:r>
            <a:r>
              <a:rPr lang="en-US" altLang="zh-CN" b="1" dirty="0" smtClean="0">
                <a:solidFill>
                  <a:srgbClr val="002060"/>
                </a:solidFill>
                <a:latin typeface="微软雅黑" panose="020B0503020204020204" pitchFamily="34" charset="-122"/>
                <a:ea typeface="微软雅黑" panose="020B0503020204020204" pitchFamily="34" charset="-122"/>
              </a:rPr>
              <a:t>tolerance</a:t>
            </a:r>
          </a:p>
          <a:p>
            <a:r>
              <a:rPr lang="en-US" altLang="zh-CN" dirty="0" smtClean="0">
                <a:solidFill>
                  <a:srgbClr val="002060"/>
                </a:solidFill>
                <a:latin typeface="微软雅黑" panose="020B0503020204020204" pitchFamily="34" charset="-122"/>
                <a:ea typeface="微软雅黑" panose="020B0503020204020204" pitchFamily="34" charset="-122"/>
              </a:rPr>
              <a:t>4</a:t>
            </a:r>
            <a:r>
              <a:rPr lang="en-US" altLang="zh-CN" dirty="0">
                <a:solidFill>
                  <a:srgbClr val="002060"/>
                </a:solidFill>
                <a:latin typeface="微软雅黑" panose="020B0503020204020204" pitchFamily="34" charset="-122"/>
                <a:ea typeface="微软雅黑" panose="020B0503020204020204" pitchFamily="34" charset="-122"/>
              </a:rPr>
              <a:t>) multi-party </a:t>
            </a:r>
            <a:r>
              <a:rPr lang="en-US" altLang="zh-CN" dirty="0" smtClean="0">
                <a:solidFill>
                  <a:srgbClr val="002060"/>
                </a:solidFill>
                <a:latin typeface="微软雅黑" panose="020B0503020204020204" pitchFamily="34" charset="-122"/>
                <a:ea typeface="微软雅黑" panose="020B0503020204020204" pitchFamily="34" charset="-122"/>
              </a:rPr>
              <a:t>communication through replication</a:t>
            </a:r>
          </a:p>
          <a:p>
            <a:r>
              <a:rPr lang="en-US" altLang="zh-CN" dirty="0" smtClean="0">
                <a:solidFill>
                  <a:srgbClr val="002060"/>
                </a:solidFill>
                <a:latin typeface="微软雅黑" panose="020B0503020204020204" pitchFamily="34" charset="-122"/>
                <a:ea typeface="微软雅黑" panose="020B0503020204020204" pitchFamily="34" charset="-122"/>
              </a:rPr>
              <a:t>5</a:t>
            </a:r>
            <a:r>
              <a:rPr lang="en-US" altLang="zh-CN" dirty="0">
                <a:solidFill>
                  <a:srgbClr val="002060"/>
                </a:solidFill>
                <a:latin typeface="微软雅黑" panose="020B0503020204020204" pitchFamily="34" charset="-122"/>
                <a:ea typeface="微软雅黑" panose="020B0503020204020204" pitchFamily="34" charset="-122"/>
              </a:rPr>
              <a:t>) mobility and multi-homing</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3249299" y="5014691"/>
            <a:ext cx="5242694" cy="877225"/>
          </a:xfrm>
          <a:prstGeom prst="roundRect">
            <a:avLst/>
          </a:prstGeom>
          <a:solidFill>
            <a:schemeClr val="bg1">
              <a:alpha val="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8662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37408" y="200834"/>
            <a:ext cx="4469237" cy="646331"/>
          </a:xfrm>
          <a:prstGeom prst="rect">
            <a:avLst/>
          </a:prstGeom>
        </p:spPr>
        <p:txBody>
          <a:bodyPr wrap="none">
            <a:spAutoFit/>
          </a:bodyPr>
          <a:lstStyle/>
          <a:p>
            <a:pPr algn="ctr"/>
            <a:r>
              <a:rPr lang="en-US" altLang="zh-CN" sz="3600" u="sng" dirty="0" smtClean="0">
                <a:latin typeface="微软雅黑" panose="020B0503020204020204" pitchFamily="34" charset="-122"/>
                <a:ea typeface="微软雅黑" panose="020B0503020204020204" pitchFamily="34" charset="-122"/>
              </a:rPr>
              <a:t>Performance: Delay</a:t>
            </a:r>
            <a:endParaRPr lang="zh-CN" altLang="en-US" sz="3600" u="sng"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955" y="1367320"/>
            <a:ext cx="4159232" cy="3117523"/>
          </a:xfrm>
          <a:prstGeom prst="rect">
            <a:avLst/>
          </a:prstGeom>
        </p:spPr>
      </p:pic>
      <p:sp>
        <p:nvSpPr>
          <p:cNvPr id="12" name="圆角矩形标注 11"/>
          <p:cNvSpPr/>
          <p:nvPr/>
        </p:nvSpPr>
        <p:spPr>
          <a:xfrm>
            <a:off x="5577052" y="3367573"/>
            <a:ext cx="2779770" cy="636436"/>
          </a:xfrm>
          <a:prstGeom prst="wedgeRoundRectCallout">
            <a:avLst>
              <a:gd name="adj1" fmla="val -92673"/>
              <a:gd name="adj2" fmla="val -672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Median: 82 </a:t>
            </a:r>
            <a:r>
              <a:rPr lang="en-US" altLang="zh-CN" sz="20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minutes</a:t>
            </a:r>
            <a:endParaRPr lang="en-US" altLang="zh-CN" sz="20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0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Average: </a:t>
            </a:r>
            <a:r>
              <a:rPr lang="en-US" altLang="zh-CN" sz="20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3</a:t>
            </a:r>
            <a:r>
              <a:rPr lang="en-US" altLang="zh-CN" sz="20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70 </a:t>
            </a:r>
            <a:r>
              <a:rPr lang="en-US" altLang="zh-CN" sz="20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minutes</a:t>
            </a:r>
            <a:endParaRPr lang="zh-CN" altLang="en-US" sz="20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圆角矩形标注 13"/>
          <p:cNvSpPr/>
          <p:nvPr/>
        </p:nvSpPr>
        <p:spPr>
          <a:xfrm>
            <a:off x="5577052" y="2607863"/>
            <a:ext cx="2612121" cy="636436"/>
          </a:xfrm>
          <a:prstGeom prst="wedgeRoundRectCallout">
            <a:avLst>
              <a:gd name="adj1" fmla="val -124003"/>
              <a:gd name="adj2" fmla="val 2847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Median: </a:t>
            </a:r>
            <a:r>
              <a:rPr lang="en-US" altLang="zh-CN" sz="20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7</a:t>
            </a:r>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 minutes</a:t>
            </a:r>
          </a:p>
          <a:p>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Average: 27 minutes</a:t>
            </a:r>
            <a:endParaRPr lang="zh-CN" altLang="en-US" sz="20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5" name="组合 14"/>
          <p:cNvGrpSpPr/>
          <p:nvPr/>
        </p:nvGrpSpPr>
        <p:grpSpPr>
          <a:xfrm>
            <a:off x="2522967" y="5004999"/>
            <a:ext cx="5833855" cy="1133408"/>
            <a:chOff x="3080669" y="5056467"/>
            <a:chExt cx="5833855" cy="1133408"/>
          </a:xfrm>
        </p:grpSpPr>
        <p:pic>
          <p:nvPicPr>
            <p:cNvPr id="17" name="Picture 2" descr="http://pic36.nipic.com/20131204/12344150_190603382146_2.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2298" t="10811" r="24998" b="10809"/>
            <a:stretch/>
          </p:blipFill>
          <p:spPr bwMode="auto">
            <a:xfrm flipV="1">
              <a:off x="3080669" y="5056467"/>
              <a:ext cx="1016160" cy="1133408"/>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4313548" y="5221315"/>
              <a:ext cx="4600976" cy="8267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Xuanfeng reduces users’ </a:t>
              </a:r>
              <a:r>
                <a:rPr lang="en-US" altLang="zh-CN" sz="2400" b="1" u="sng"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perceived</a:t>
              </a:r>
              <a:r>
                <a:rPr lang="en-US" altLang="zh-CN" sz="240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downloading delay by </a:t>
              </a:r>
              <a:r>
                <a:rPr lang="en-US" altLang="zh-CN" sz="2400" b="1" u="sng"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12 – 14 times</a:t>
              </a:r>
              <a:endParaRPr lang="zh-CN" altLang="en-US" sz="2000" b="1" u="sng"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Tree>
    <p:extLst>
      <p:ext uri="{BB962C8B-B14F-4D97-AF65-F5344CB8AC3E}">
        <p14:creationId xmlns:p14="http://schemas.microsoft.com/office/powerpoint/2010/main" val="25257461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91719" y="200834"/>
            <a:ext cx="5760616" cy="646331"/>
          </a:xfrm>
          <a:prstGeom prst="rect">
            <a:avLst/>
          </a:prstGeom>
        </p:spPr>
        <p:txBody>
          <a:bodyPr wrap="none">
            <a:spAutoFit/>
          </a:bodyPr>
          <a:lstStyle/>
          <a:p>
            <a:pPr algn="ctr"/>
            <a:r>
              <a:rPr lang="en-US" altLang="zh-CN" sz="3600" u="sng" dirty="0" smtClean="0">
                <a:latin typeface="微软雅黑" panose="020B0503020204020204" pitchFamily="34" charset="-122"/>
                <a:ea typeface="微软雅黑" panose="020B0503020204020204" pitchFamily="34" charset="-122"/>
              </a:rPr>
              <a:t>Performance: End-to-End</a:t>
            </a:r>
            <a:endParaRPr lang="zh-CN" altLang="en-US" sz="3600" u="sng"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390" y="3891456"/>
            <a:ext cx="3740974" cy="2804021"/>
          </a:xfrm>
          <a:prstGeom prst="rect">
            <a:avLst/>
          </a:prstGeom>
        </p:spPr>
      </p:pic>
      <p:sp>
        <p:nvSpPr>
          <p:cNvPr id="14" name="圆角矩形标注 13"/>
          <p:cNvSpPr/>
          <p:nvPr/>
        </p:nvSpPr>
        <p:spPr>
          <a:xfrm>
            <a:off x="4480442" y="5293466"/>
            <a:ext cx="2612121" cy="636436"/>
          </a:xfrm>
          <a:prstGeom prst="wedgeRoundRectCallout">
            <a:avLst>
              <a:gd name="adj1" fmla="val -95085"/>
              <a:gd name="adj2" fmla="val 13481"/>
              <a:gd name="adj3" fmla="val 16667"/>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Median: 10 minutes</a:t>
            </a:r>
          </a:p>
          <a:p>
            <a:r>
              <a:rPr lang="en-US" altLang="zh-CN" sz="20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Average: 68 minutes</a:t>
            </a:r>
            <a:endParaRPr lang="zh-CN" altLang="en-US" sz="20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679" y="876574"/>
            <a:ext cx="3749685" cy="2810550"/>
          </a:xfrm>
          <a:prstGeom prst="rect">
            <a:avLst/>
          </a:prstGeom>
        </p:spPr>
      </p:pic>
      <p:sp>
        <p:nvSpPr>
          <p:cNvPr id="12" name="圆角矩形标注 11"/>
          <p:cNvSpPr/>
          <p:nvPr/>
        </p:nvSpPr>
        <p:spPr>
          <a:xfrm>
            <a:off x="4551334" y="2406778"/>
            <a:ext cx="2470339" cy="636436"/>
          </a:xfrm>
          <a:prstGeom prst="wedgeRoundRectCallout">
            <a:avLst>
              <a:gd name="adj1" fmla="val -98253"/>
              <a:gd name="adj2" fmla="val -8004"/>
              <a:gd name="adj3" fmla="val 16667"/>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Median: 233 </a:t>
            </a:r>
            <a:r>
              <a:rPr lang="en-US" altLang="zh-CN" sz="2000" dirty="0" err="1"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KBps</a:t>
            </a:r>
            <a:endParaRPr lang="en-US" altLang="zh-CN" sz="20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0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Average: 3</a:t>
            </a:r>
            <a:r>
              <a:rPr lang="en-US" altLang="zh-CN" sz="20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8</a:t>
            </a:r>
            <a:r>
              <a:rPr lang="en-US" altLang="zh-CN" sz="20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0 </a:t>
            </a:r>
            <a:r>
              <a:rPr lang="en-US" altLang="zh-CN" sz="2000" dirty="0" err="1"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KBps</a:t>
            </a:r>
            <a:endParaRPr lang="zh-CN" altLang="en-US" sz="20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0" name="组合 9"/>
          <p:cNvGrpSpPr/>
          <p:nvPr/>
        </p:nvGrpSpPr>
        <p:grpSpPr>
          <a:xfrm>
            <a:off x="4415377" y="3421711"/>
            <a:ext cx="4505986" cy="1133408"/>
            <a:chOff x="3080669" y="5056467"/>
            <a:chExt cx="4505986" cy="1133408"/>
          </a:xfrm>
        </p:grpSpPr>
        <p:pic>
          <p:nvPicPr>
            <p:cNvPr id="11" name="Picture 2" descr="http://pic36.nipic.com/20131204/12344150_190603382146_2.jpg"/>
            <p:cNvPicPr>
              <a:picLocks noChangeAspect="1" noChangeArrowheads="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22298" t="10811" r="24998" b="10809"/>
            <a:stretch/>
          </p:blipFill>
          <p:spPr bwMode="auto">
            <a:xfrm flipV="1">
              <a:off x="3080669" y="5056467"/>
              <a:ext cx="1016160" cy="1133408"/>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4313548" y="5157705"/>
              <a:ext cx="3273107" cy="968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The collaborative cache of Xuanfeng remarkably avoids 89% pre-downloads</a:t>
              </a:r>
              <a:endParaRPr lang="zh-CN" altLang="en-US" sz="2000" b="1" u="sng"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Tree>
    <p:extLst>
      <p:ext uri="{BB962C8B-B14F-4D97-AF65-F5344CB8AC3E}">
        <p14:creationId xmlns:p14="http://schemas.microsoft.com/office/powerpoint/2010/main" val="323216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5</a:t>
            </a:fld>
            <a:endParaRPr lang="zh-CN" altLang="en-US"/>
          </a:p>
        </p:txBody>
      </p:sp>
      <p:sp>
        <p:nvSpPr>
          <p:cNvPr id="5" name="矩形 4"/>
          <p:cNvSpPr/>
          <p:nvPr/>
        </p:nvSpPr>
        <p:spPr>
          <a:xfrm>
            <a:off x="1223885" y="200834"/>
            <a:ext cx="6696257" cy="707886"/>
          </a:xfrm>
          <a:prstGeom prst="rect">
            <a:avLst/>
          </a:prstGeom>
        </p:spPr>
        <p:txBody>
          <a:bodyPr wrap="none">
            <a:spAutoFit/>
          </a:bodyPr>
          <a:lstStyle/>
          <a:p>
            <a:pPr algn="ctr"/>
            <a:r>
              <a:rPr lang="en-US" altLang="zh-CN" sz="4000" dirty="0" smtClean="0">
                <a:solidFill>
                  <a:srgbClr val="C00000"/>
                </a:solidFill>
                <a:latin typeface="微软雅黑" panose="020B0503020204020204" pitchFamily="34" charset="-122"/>
                <a:ea typeface="微软雅黑" panose="020B0503020204020204" pitchFamily="34" charset="-122"/>
              </a:rPr>
              <a:t>The Case of Modern China</a:t>
            </a:r>
            <a:endParaRPr lang="zh-CN" altLang="en-US" sz="4000" dirty="0">
              <a:solidFill>
                <a:srgbClr val="C00000"/>
              </a:solidFill>
              <a:latin typeface="微软雅黑" panose="020B0503020204020204" pitchFamily="34" charset="-122"/>
              <a:ea typeface="微软雅黑" panose="020B0503020204020204" pitchFamily="34" charset="-122"/>
            </a:endParaRPr>
          </a:p>
        </p:txBody>
      </p:sp>
      <p:sp>
        <p:nvSpPr>
          <p:cNvPr id="6" name="圆角矩形 5"/>
          <p:cNvSpPr/>
          <p:nvPr/>
        </p:nvSpPr>
        <p:spPr>
          <a:xfrm>
            <a:off x="227333" y="1255089"/>
            <a:ext cx="2166010" cy="546697"/>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Promises</a:t>
            </a:r>
            <a:endParaRPr lang="zh-CN" altLang="en-US" sz="32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488756" y="1190669"/>
            <a:ext cx="6372249" cy="1384995"/>
          </a:xfrm>
          <a:prstGeom prst="rect">
            <a:avLst/>
          </a:prstGeom>
          <a:noFill/>
        </p:spPr>
        <p:txBody>
          <a:bodyPr wrap="square" rtlCol="0">
            <a:spAutoFit/>
          </a:bodyPr>
          <a:lstStyle/>
          <a:p>
            <a:pPr marL="285750" indent="-285750">
              <a:buFont typeface="Wingdings" panose="05000000000000000000" pitchFamily="2" charset="2"/>
              <a:buChar char="ü"/>
            </a:pPr>
            <a:r>
              <a:rPr lang="en-US" altLang="zh-CN" sz="24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46% of China’s population has come online</a:t>
            </a:r>
          </a:p>
          <a:p>
            <a:pPr marL="285750" indent="-285750">
              <a:buFont typeface="Wingdings" panose="05000000000000000000" pitchFamily="2" charset="2"/>
              <a:buChar char="ü"/>
            </a:pPr>
            <a:endParaRPr lang="en-US" altLang="zh-CN" sz="105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buFont typeface="Wingdings" panose="05000000000000000000" pitchFamily="2" charset="2"/>
              <a:buChar char="ü"/>
            </a:pPr>
            <a:r>
              <a:rPr lang="en-US" altLang="zh-CN" sz="24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World-class companies like </a:t>
            </a:r>
            <a:r>
              <a:rPr lang="en-US" altLang="zh-CN" sz="24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Tencent</a:t>
            </a:r>
            <a:r>
              <a:rPr lang="en-US" altLang="zh-CN" sz="24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Baidu</a:t>
            </a:r>
            <a:r>
              <a:rPr lang="en-US" altLang="zh-CN" sz="24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Alibaba</a:t>
            </a:r>
            <a:r>
              <a:rPr lang="en-US" altLang="zh-CN" sz="24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and </a:t>
            </a:r>
            <a:r>
              <a:rPr lang="en-US" altLang="zh-CN" sz="24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Sina Weibo</a:t>
            </a:r>
            <a:r>
              <a:rPr lang="en-US" altLang="zh-CN" sz="2400"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(Microblog)</a:t>
            </a:r>
            <a:endParaRPr lang="zh-CN" altLang="en-US" sz="24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3074" name="Picture 2" descr="http://cdn4.scmp.com/sites/default/files/styles/980w/public/2015/09/24/techforum-xjp-brands.jpg?itok=hgwaS4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885" y="2857613"/>
            <a:ext cx="7010226" cy="3734018"/>
          </a:xfrm>
          <a:prstGeom prst="rect">
            <a:avLst/>
          </a:prstGeom>
          <a:noFill/>
          <a:extLst>
            <a:ext uri="{909E8E84-426E-40DD-AFC4-6F175D3DCCD1}">
              <a14:hiddenFill xmlns:a14="http://schemas.microsoft.com/office/drawing/2010/main">
                <a:solidFill>
                  <a:srgbClr val="FFFFFF"/>
                </a:solidFill>
              </a14:hiddenFill>
            </a:ext>
          </a:extLst>
        </p:spPr>
      </p:pic>
      <p:sp>
        <p:nvSpPr>
          <p:cNvPr id="18" name="椭圆 17"/>
          <p:cNvSpPr/>
          <p:nvPr/>
        </p:nvSpPr>
        <p:spPr>
          <a:xfrm>
            <a:off x="6868691" y="4985469"/>
            <a:ext cx="677097" cy="368974"/>
          </a:xfrm>
          <a:prstGeom prst="ellipse">
            <a:avLst/>
          </a:prstGeom>
          <a:solidFill>
            <a:schemeClr val="bg1">
              <a:alpha val="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9" name="椭圆 18"/>
          <p:cNvSpPr/>
          <p:nvPr/>
        </p:nvSpPr>
        <p:spPr>
          <a:xfrm>
            <a:off x="3363495" y="5026555"/>
            <a:ext cx="677097" cy="467798"/>
          </a:xfrm>
          <a:prstGeom prst="ellipse">
            <a:avLst/>
          </a:prstGeom>
          <a:solidFill>
            <a:schemeClr val="bg1">
              <a:alpha val="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0" name="椭圆 19"/>
          <p:cNvSpPr/>
          <p:nvPr/>
        </p:nvSpPr>
        <p:spPr>
          <a:xfrm>
            <a:off x="4341502" y="4096249"/>
            <a:ext cx="476987" cy="324676"/>
          </a:xfrm>
          <a:prstGeom prst="ellipse">
            <a:avLst/>
          </a:prstGeom>
          <a:solidFill>
            <a:schemeClr val="bg1">
              <a:alpha val="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1" name="椭圆 20"/>
          <p:cNvSpPr/>
          <p:nvPr/>
        </p:nvSpPr>
        <p:spPr>
          <a:xfrm>
            <a:off x="7744570" y="4350689"/>
            <a:ext cx="454549" cy="368974"/>
          </a:xfrm>
          <a:prstGeom prst="ellipse">
            <a:avLst/>
          </a:prstGeom>
          <a:solidFill>
            <a:schemeClr val="bg1">
              <a:alpha val="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Tree>
    <p:extLst>
      <p:ext uri="{BB962C8B-B14F-4D97-AF65-F5344CB8AC3E}">
        <p14:creationId xmlns:p14="http://schemas.microsoft.com/office/powerpoint/2010/main" val="368690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anim calcmode="lin" valueType="num">
                                      <p:cBhvr>
                                        <p:cTn id="11" dur="2000" fill="hold"/>
                                        <p:tgtEl>
                                          <p:spTgt spid="18"/>
                                        </p:tgtEl>
                                        <p:attrNameLst>
                                          <p:attrName>ppt_w</p:attrName>
                                        </p:attrNameLst>
                                      </p:cBhvr>
                                      <p:tavLst>
                                        <p:tav tm="0" fmla="#ppt_w*sin(2.5*pi*$)">
                                          <p:val>
                                            <p:fltVal val="0"/>
                                          </p:val>
                                        </p:tav>
                                        <p:tav tm="100000">
                                          <p:val>
                                            <p:fltVal val="1"/>
                                          </p:val>
                                        </p:tav>
                                      </p:tavLst>
                                    </p:anim>
                                    <p:anim calcmode="lin" valueType="num">
                                      <p:cBhvr>
                                        <p:cTn id="12" dur="2000" fill="hold"/>
                                        <p:tgtEl>
                                          <p:spTgt spid="18"/>
                                        </p:tgtEl>
                                        <p:attrNameLst>
                                          <p:attrName>ppt_h</p:attrName>
                                        </p:attrNameLst>
                                      </p:cBhvr>
                                      <p:tavLst>
                                        <p:tav tm="0">
                                          <p:val>
                                            <p:strVal val="#ppt_h"/>
                                          </p:val>
                                        </p:tav>
                                        <p:tav tm="100000">
                                          <p:val>
                                            <p:strVal val="#ppt_h"/>
                                          </p:val>
                                        </p:tav>
                                      </p:tavLst>
                                    </p:anim>
                                  </p:childTnLst>
                                </p:cTn>
                              </p:par>
                              <p:par>
                                <p:cTn id="13" presetID="45"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anim calcmode="lin" valueType="num">
                                      <p:cBhvr>
                                        <p:cTn id="16" dur="2000" fill="hold"/>
                                        <p:tgtEl>
                                          <p:spTgt spid="19"/>
                                        </p:tgtEl>
                                        <p:attrNameLst>
                                          <p:attrName>ppt_w</p:attrName>
                                        </p:attrNameLst>
                                      </p:cBhvr>
                                      <p:tavLst>
                                        <p:tav tm="0" fmla="#ppt_w*sin(2.5*pi*$)">
                                          <p:val>
                                            <p:fltVal val="0"/>
                                          </p:val>
                                        </p:tav>
                                        <p:tav tm="100000">
                                          <p:val>
                                            <p:fltVal val="1"/>
                                          </p:val>
                                        </p:tav>
                                      </p:tavLst>
                                    </p:anim>
                                    <p:anim calcmode="lin" valueType="num">
                                      <p:cBhvr>
                                        <p:cTn id="17" dur="2000" fill="hold"/>
                                        <p:tgtEl>
                                          <p:spTgt spid="19"/>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anim calcmode="lin" valueType="num">
                                      <p:cBhvr>
                                        <p:cTn id="21" dur="2000" fill="hold"/>
                                        <p:tgtEl>
                                          <p:spTgt spid="20"/>
                                        </p:tgtEl>
                                        <p:attrNameLst>
                                          <p:attrName>ppt_w</p:attrName>
                                        </p:attrNameLst>
                                      </p:cBhvr>
                                      <p:tavLst>
                                        <p:tav tm="0" fmla="#ppt_w*sin(2.5*pi*$)">
                                          <p:val>
                                            <p:fltVal val="0"/>
                                          </p:val>
                                        </p:tav>
                                        <p:tav tm="100000">
                                          <p:val>
                                            <p:fltVal val="1"/>
                                          </p:val>
                                        </p:tav>
                                      </p:tavLst>
                                    </p:anim>
                                    <p:anim calcmode="lin" valueType="num">
                                      <p:cBhvr>
                                        <p:cTn id="22" dur="2000" fill="hold"/>
                                        <p:tgtEl>
                                          <p:spTgt spid="20"/>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000"/>
                                        <p:tgtEl>
                                          <p:spTgt spid="21"/>
                                        </p:tgtEl>
                                      </p:cBhvr>
                                    </p:animEffect>
                                    <p:anim calcmode="lin" valueType="num">
                                      <p:cBhvr>
                                        <p:cTn id="26" dur="2000" fill="hold"/>
                                        <p:tgtEl>
                                          <p:spTgt spid="21"/>
                                        </p:tgtEl>
                                        <p:attrNameLst>
                                          <p:attrName>ppt_w</p:attrName>
                                        </p:attrNameLst>
                                      </p:cBhvr>
                                      <p:tavLst>
                                        <p:tav tm="0" fmla="#ppt_w*sin(2.5*pi*$)">
                                          <p:val>
                                            <p:fltVal val="0"/>
                                          </p:val>
                                        </p:tav>
                                        <p:tav tm="100000">
                                          <p:val>
                                            <p:fltVal val="1"/>
                                          </p:val>
                                        </p:tav>
                                      </p:tavLst>
                                    </p:anim>
                                    <p:anim calcmode="lin" valueType="num">
                                      <p:cBhvr>
                                        <p:cTn id="27"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6</a:t>
            </a:fld>
            <a:endParaRPr lang="zh-CN" altLang="en-US"/>
          </a:p>
        </p:txBody>
      </p:sp>
      <p:sp>
        <p:nvSpPr>
          <p:cNvPr id="5" name="矩形 4"/>
          <p:cNvSpPr/>
          <p:nvPr/>
        </p:nvSpPr>
        <p:spPr>
          <a:xfrm>
            <a:off x="1223885" y="200834"/>
            <a:ext cx="6696257" cy="707886"/>
          </a:xfrm>
          <a:prstGeom prst="rect">
            <a:avLst/>
          </a:prstGeom>
        </p:spPr>
        <p:txBody>
          <a:bodyPr wrap="none">
            <a:spAutoFit/>
          </a:bodyPr>
          <a:lstStyle/>
          <a:p>
            <a:pPr algn="ctr"/>
            <a:r>
              <a:rPr lang="en-US" altLang="zh-CN" sz="4000" dirty="0" smtClean="0">
                <a:solidFill>
                  <a:srgbClr val="C00000"/>
                </a:solidFill>
                <a:latin typeface="微软雅黑" panose="020B0503020204020204" pitchFamily="34" charset="-122"/>
                <a:ea typeface="微软雅黑" panose="020B0503020204020204" pitchFamily="34" charset="-122"/>
              </a:rPr>
              <a:t>The Case of Modern China</a:t>
            </a:r>
            <a:endParaRPr lang="zh-CN" altLang="en-US" sz="4000"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11432" y="1347936"/>
            <a:ext cx="2468158" cy="546697"/>
          </a:xfrm>
          <a:prstGeom prst="roundRect">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3200" dirty="0" smtClean="0">
                <a:latin typeface="微软雅黑" panose="020B0503020204020204" pitchFamily="34" charset="-122"/>
                <a:ea typeface="微软雅黑" panose="020B0503020204020204" pitchFamily="34" charset="-122"/>
              </a:rPr>
              <a:t>Challenges</a:t>
            </a:r>
            <a:endParaRPr lang="zh-CN" altLang="en-US" sz="32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830661" y="1192695"/>
            <a:ext cx="6050945" cy="830997"/>
          </a:xfrm>
          <a:prstGeom prst="rect">
            <a:avLst/>
          </a:prstGeom>
          <a:noFill/>
        </p:spPr>
        <p:txBody>
          <a:bodyPr wrap="square" rtlCol="0">
            <a:spAutoFit/>
          </a:bodyPr>
          <a:lstStyle/>
          <a:p>
            <a:pPr marL="342900" indent="-342900">
              <a:buFont typeface="Wingdings" panose="05000000000000000000" pitchFamily="2" charset="2"/>
              <a:buChar char="n"/>
            </a:pPr>
            <a:r>
              <a:rPr lang="en-US" altLang="zh-CN" sz="24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Over 72% of China’s Internet users have low-quality network connections</a:t>
            </a:r>
          </a:p>
        </p:txBody>
      </p:sp>
      <p:graphicFrame>
        <p:nvGraphicFramePr>
          <p:cNvPr id="2" name="图示 1"/>
          <p:cNvGraphicFramePr/>
          <p:nvPr>
            <p:extLst>
              <p:ext uri="{D42A27DB-BD31-4B8C-83A1-F6EECF244321}">
                <p14:modId xmlns:p14="http://schemas.microsoft.com/office/powerpoint/2010/main" val="1603981407"/>
              </p:ext>
            </p:extLst>
          </p:nvPr>
        </p:nvGraphicFramePr>
        <p:xfrm>
          <a:off x="1404732" y="229235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157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7</a:t>
            </a:fld>
            <a:endParaRPr lang="zh-CN" altLang="en-US"/>
          </a:p>
        </p:txBody>
      </p:sp>
      <p:sp>
        <p:nvSpPr>
          <p:cNvPr id="5" name="矩形 4"/>
          <p:cNvSpPr/>
          <p:nvPr/>
        </p:nvSpPr>
        <p:spPr>
          <a:xfrm>
            <a:off x="686593" y="200834"/>
            <a:ext cx="7770845" cy="707886"/>
          </a:xfrm>
          <a:prstGeom prst="rect">
            <a:avLst/>
          </a:prstGeom>
        </p:spPr>
        <p:txBody>
          <a:bodyPr wrap="none">
            <a:spAutoFit/>
          </a:bodyPr>
          <a:lstStyle/>
          <a:p>
            <a:pPr algn="ctr"/>
            <a:r>
              <a:rPr lang="en-US" altLang="zh-CN" sz="40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4000" dirty="0" smtClean="0">
                <a:solidFill>
                  <a:srgbClr val="C00000"/>
                </a:solidFill>
                <a:latin typeface="微软雅黑" panose="020B0503020204020204" pitchFamily="34" charset="-122"/>
                <a:ea typeface="微软雅黑" panose="020B0503020204020204" pitchFamily="34" charset="-122"/>
              </a:rPr>
              <a:t>Offline Downloading</a:t>
            </a:r>
            <a:r>
              <a:rPr lang="en-US" altLang="zh-CN" sz="40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4000" dirty="0" smtClean="0">
                <a:solidFill>
                  <a:srgbClr val="C00000"/>
                </a:solidFill>
                <a:latin typeface="微软雅黑" panose="020B0503020204020204" pitchFamily="34" charset="-122"/>
                <a:ea typeface="微软雅黑" panose="020B0503020204020204" pitchFamily="34" charset="-122"/>
              </a:rPr>
              <a:t> in China</a:t>
            </a:r>
            <a:endParaRPr lang="zh-CN" altLang="en-US" sz="4000" dirty="0">
              <a:solidFill>
                <a:srgbClr val="C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203036" y="973703"/>
            <a:ext cx="8085920" cy="1905000"/>
          </a:xfrm>
          <a:prstGeom prst="rect">
            <a:avLst/>
          </a:prstGeom>
        </p:spPr>
      </p:pic>
      <p:pic>
        <p:nvPicPr>
          <p:cNvPr id="9" name="图片 8"/>
          <p:cNvPicPr>
            <a:picLocks noChangeAspect="1"/>
          </p:cNvPicPr>
          <p:nvPr/>
        </p:nvPicPr>
        <p:blipFill>
          <a:blip r:embed="rId4"/>
          <a:stretch>
            <a:fillRect/>
          </a:stretch>
        </p:blipFill>
        <p:spPr>
          <a:xfrm>
            <a:off x="450494" y="2777160"/>
            <a:ext cx="7527395" cy="3848100"/>
          </a:xfrm>
          <a:prstGeom prst="rect">
            <a:avLst/>
          </a:prstGeom>
        </p:spPr>
      </p:pic>
      <p:pic>
        <p:nvPicPr>
          <p:cNvPr id="10" name="图片 9"/>
          <p:cNvPicPr>
            <a:picLocks noChangeAspect="1"/>
          </p:cNvPicPr>
          <p:nvPr/>
        </p:nvPicPr>
        <p:blipFill>
          <a:blip r:embed="rId5"/>
          <a:stretch>
            <a:fillRect/>
          </a:stretch>
        </p:blipFill>
        <p:spPr>
          <a:xfrm>
            <a:off x="4993468" y="2689699"/>
            <a:ext cx="2894175" cy="596900"/>
          </a:xfrm>
          <a:prstGeom prst="rect">
            <a:avLst/>
          </a:prstGeom>
        </p:spPr>
      </p:pic>
      <p:pic>
        <p:nvPicPr>
          <p:cNvPr id="11" name="图片 10"/>
          <p:cNvPicPr>
            <a:picLocks noChangeAspect="1"/>
          </p:cNvPicPr>
          <p:nvPr/>
        </p:nvPicPr>
        <p:blipFill>
          <a:blip r:embed="rId6"/>
          <a:stretch>
            <a:fillRect/>
          </a:stretch>
        </p:blipFill>
        <p:spPr>
          <a:xfrm>
            <a:off x="1408280" y="2789765"/>
            <a:ext cx="3655801" cy="596900"/>
          </a:xfrm>
          <a:prstGeom prst="rect">
            <a:avLst/>
          </a:prstGeom>
        </p:spPr>
      </p:pic>
      <p:pic>
        <p:nvPicPr>
          <p:cNvPr id="12" name="图片 11"/>
          <p:cNvPicPr>
            <a:picLocks noChangeAspect="1"/>
          </p:cNvPicPr>
          <p:nvPr/>
        </p:nvPicPr>
        <p:blipFill>
          <a:blip r:embed="rId7"/>
          <a:stretch>
            <a:fillRect/>
          </a:stretch>
        </p:blipFill>
        <p:spPr>
          <a:xfrm>
            <a:off x="1400324" y="3398791"/>
            <a:ext cx="3655801" cy="1841500"/>
          </a:xfrm>
          <a:prstGeom prst="rect">
            <a:avLst/>
          </a:prstGeom>
        </p:spPr>
      </p:pic>
      <p:pic>
        <p:nvPicPr>
          <p:cNvPr id="13" name="图片 12"/>
          <p:cNvPicPr>
            <a:picLocks noChangeAspect="1"/>
          </p:cNvPicPr>
          <p:nvPr/>
        </p:nvPicPr>
        <p:blipFill>
          <a:blip r:embed="rId8"/>
          <a:stretch>
            <a:fillRect/>
          </a:stretch>
        </p:blipFill>
        <p:spPr>
          <a:xfrm>
            <a:off x="5016437" y="5003362"/>
            <a:ext cx="2894175" cy="1714500"/>
          </a:xfrm>
          <a:prstGeom prst="rect">
            <a:avLst/>
          </a:prstGeom>
        </p:spPr>
      </p:pic>
      <p:pic>
        <p:nvPicPr>
          <p:cNvPr id="14" name="图片 13"/>
          <p:cNvPicPr>
            <a:picLocks noChangeAspect="1"/>
          </p:cNvPicPr>
          <p:nvPr/>
        </p:nvPicPr>
        <p:blipFill>
          <a:blip r:embed="rId9"/>
          <a:stretch>
            <a:fillRect/>
          </a:stretch>
        </p:blipFill>
        <p:spPr>
          <a:xfrm>
            <a:off x="7854749" y="3137323"/>
            <a:ext cx="812400" cy="2374900"/>
          </a:xfrm>
          <a:prstGeom prst="rect">
            <a:avLst/>
          </a:prstGeom>
        </p:spPr>
      </p:pic>
      <p:sp>
        <p:nvSpPr>
          <p:cNvPr id="15" name="圆角矩形标注 14"/>
          <p:cNvSpPr/>
          <p:nvPr/>
        </p:nvSpPr>
        <p:spPr>
          <a:xfrm>
            <a:off x="5690324" y="3354083"/>
            <a:ext cx="1571076" cy="498367"/>
          </a:xfrm>
          <a:prstGeom prst="wedgeRoundRectCallout">
            <a:avLst>
              <a:gd name="adj1" fmla="val 18262"/>
              <a:gd name="adj2" fmla="val -102696"/>
              <a:gd name="adj3" fmla="val 16667"/>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An HTTP/FTP/</a:t>
            </a:r>
          </a:p>
          <a:p>
            <a:pPr algn="ct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P2P link</a:t>
            </a: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36328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right)">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Horizontal)">
                                      <p:cBhvr>
                                        <p:cTn id="32" dur="500"/>
                                        <p:tgtEl>
                                          <p:spTgt spid="14"/>
                                        </p:tgtEl>
                                      </p:cBhvr>
                                    </p:animEffect>
                                  </p:childTnLst>
                                </p:cTn>
                              </p:par>
                            </p:childTnLst>
                          </p:cTn>
                        </p:par>
                        <p:par>
                          <p:cTn id="33" fill="hold">
                            <p:stCondLst>
                              <p:cond delay="500"/>
                            </p:stCondLst>
                            <p:childTnLst>
                              <p:par>
                                <p:cTn id="34" presetID="32" presetClass="emph" presetSubtype="0" repeatCount="2000" fill="hold" nodeType="afterEffect">
                                  <p:stCondLst>
                                    <p:cond delay="0"/>
                                  </p:stCondLst>
                                  <p:childTnLst>
                                    <p:animRot by="120000">
                                      <p:cBhvr>
                                        <p:cTn id="35" dur="100" fill="hold">
                                          <p:stCondLst>
                                            <p:cond delay="0"/>
                                          </p:stCondLst>
                                        </p:cTn>
                                        <p:tgtEl>
                                          <p:spTgt spid="14"/>
                                        </p:tgtEl>
                                        <p:attrNameLst>
                                          <p:attrName>r</p:attrName>
                                        </p:attrNameLst>
                                      </p:cBhvr>
                                    </p:animRot>
                                    <p:animRot by="-240000">
                                      <p:cBhvr>
                                        <p:cTn id="36" dur="200" fill="hold">
                                          <p:stCondLst>
                                            <p:cond delay="200"/>
                                          </p:stCondLst>
                                        </p:cTn>
                                        <p:tgtEl>
                                          <p:spTgt spid="14"/>
                                        </p:tgtEl>
                                        <p:attrNameLst>
                                          <p:attrName>r</p:attrName>
                                        </p:attrNameLst>
                                      </p:cBhvr>
                                    </p:animRot>
                                    <p:animRot by="240000">
                                      <p:cBhvr>
                                        <p:cTn id="37" dur="200" fill="hold">
                                          <p:stCondLst>
                                            <p:cond delay="400"/>
                                          </p:stCondLst>
                                        </p:cTn>
                                        <p:tgtEl>
                                          <p:spTgt spid="14"/>
                                        </p:tgtEl>
                                        <p:attrNameLst>
                                          <p:attrName>r</p:attrName>
                                        </p:attrNameLst>
                                      </p:cBhvr>
                                    </p:animRot>
                                    <p:animRot by="-240000">
                                      <p:cBhvr>
                                        <p:cTn id="38" dur="200" fill="hold">
                                          <p:stCondLst>
                                            <p:cond delay="600"/>
                                          </p:stCondLst>
                                        </p:cTn>
                                        <p:tgtEl>
                                          <p:spTgt spid="14"/>
                                        </p:tgtEl>
                                        <p:attrNameLst>
                                          <p:attrName>r</p:attrName>
                                        </p:attrNameLst>
                                      </p:cBhvr>
                                    </p:animRot>
                                    <p:animRot by="120000">
                                      <p:cBhvr>
                                        <p:cTn id="39"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8</a:t>
            </a:fld>
            <a:endParaRPr lang="zh-CN" altLang="en-US"/>
          </a:p>
        </p:txBody>
      </p:sp>
      <p:sp>
        <p:nvSpPr>
          <p:cNvPr id="5" name="矩形 4"/>
          <p:cNvSpPr/>
          <p:nvPr/>
        </p:nvSpPr>
        <p:spPr>
          <a:xfrm>
            <a:off x="324709" y="200834"/>
            <a:ext cx="8494633" cy="646331"/>
          </a:xfrm>
          <a:prstGeom prst="rect">
            <a:avLst/>
          </a:prstGeom>
        </p:spPr>
        <p:txBody>
          <a:bodyPr wrap="none">
            <a:spAutoFit/>
          </a:bodyPr>
          <a:lstStyle/>
          <a:p>
            <a:pPr algn="ctr"/>
            <a:r>
              <a:rPr lang="en-US" altLang="zh-CN" sz="36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Typical Implementation (1): Cloud-based</a:t>
            </a:r>
            <a:endParaRPr lang="zh-CN" altLang="en-US" sz="3600" dirty="0">
              <a:solidFill>
                <a:srgbClr val="C00000"/>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3"/>
          <a:stretch>
            <a:fillRect/>
          </a:stretch>
        </p:blipFill>
        <p:spPr>
          <a:xfrm>
            <a:off x="429430" y="1132726"/>
            <a:ext cx="8085920" cy="1905000"/>
          </a:xfrm>
          <a:prstGeom prst="rect">
            <a:avLst/>
          </a:prstGeom>
        </p:spPr>
      </p:pic>
      <p:pic>
        <p:nvPicPr>
          <p:cNvPr id="6146" name="Picture 2" descr="http://upload.news.cecb2b.com/2014/0411/139718782561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11" t="9416" r="2258" b="11919"/>
          <a:stretch/>
        </p:blipFill>
        <p:spPr bwMode="auto">
          <a:xfrm>
            <a:off x="4412974" y="1455085"/>
            <a:ext cx="1688485" cy="1123665"/>
          </a:xfrm>
          <a:prstGeom prst="rect">
            <a:avLst/>
          </a:prstGeom>
          <a:noFill/>
          <a:extLst>
            <a:ext uri="{909E8E84-426E-40DD-AFC4-6F175D3DCCD1}">
              <a14:hiddenFill xmlns:a14="http://schemas.microsoft.com/office/drawing/2010/main">
                <a:solidFill>
                  <a:srgbClr val="FFFFFF"/>
                </a:solidFill>
              </a14:hiddenFill>
            </a:ext>
          </a:extLst>
        </p:spPr>
      </p:pic>
      <p:sp>
        <p:nvSpPr>
          <p:cNvPr id="18" name="圆角矩形标注 17"/>
          <p:cNvSpPr/>
          <p:nvPr/>
        </p:nvSpPr>
        <p:spPr>
          <a:xfrm>
            <a:off x="2587454" y="3063374"/>
            <a:ext cx="5387703" cy="1295732"/>
          </a:xfrm>
          <a:prstGeom prst="wedgeRoundRectCallout">
            <a:avLst>
              <a:gd name="adj1" fmla="val -2130"/>
              <a:gd name="adj2" fmla="val -109111"/>
              <a:gd name="adj3" fmla="val 16667"/>
            </a:avLst>
          </a:prstGeom>
          <a:solidFill>
            <a:srgbClr val="047FBC"/>
          </a:solidFill>
          <a:ln>
            <a:solidFill>
              <a:srgbClr val="047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C</a:t>
            </a:r>
            <a:r>
              <a:rPr lang="en-US" altLang="zh-CN" sz="2400" b="0" i="0" u="none" strike="noStrike"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aches PBs of files in a</a:t>
            </a:r>
            <a:r>
              <a:rPr lang="en-US" altLang="zh-CN" sz="2400" b="0" i="0" u="none" strike="noStrike"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b="0" i="0" u="none" strike="noStrike"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datacenter that is within or directly peered with the</a:t>
            </a:r>
            <a:r>
              <a:rPr lang="en-US" altLang="zh-CN" sz="2400" b="0" i="0" u="none" strike="noStrike"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b="0" i="0" u="none" strike="noStrike"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requesting user’s ISP</a:t>
            </a:r>
            <a:endPar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148" name="Picture 4" descr="http://a1.att.hudong.com/80/98/01300534288001135380983230448_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622" y="4968555"/>
            <a:ext cx="1191004" cy="113145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p1.img.cctvpic.com/nettv/newgame/cdn_pic/2704/mzm.sisxeual.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500" t="17947" r="8771" b="17079"/>
          <a:stretch/>
        </p:blipFill>
        <p:spPr bwMode="auto">
          <a:xfrm>
            <a:off x="6211624" y="5062249"/>
            <a:ext cx="1080009" cy="95655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img0.pconline.com.cn/pconline/1404/30/4703119_xlei_thumb.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966" t="4410" r="19915" b="4161"/>
          <a:stretch/>
        </p:blipFill>
        <p:spPr bwMode="auto">
          <a:xfrm>
            <a:off x="3532809" y="5062249"/>
            <a:ext cx="1150561" cy="1037761"/>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1668155" y="5144502"/>
            <a:ext cx="1544729" cy="830997"/>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Tencent</a:t>
            </a:r>
          </a:p>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Xuanfeng</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 name="文本框 20"/>
          <p:cNvSpPr txBox="1"/>
          <p:nvPr/>
        </p:nvSpPr>
        <p:spPr>
          <a:xfrm>
            <a:off x="7331908" y="5132249"/>
            <a:ext cx="1629498" cy="830997"/>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Baidu</a:t>
            </a:r>
          </a:p>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CloudDisk</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文本框 21"/>
          <p:cNvSpPr txBox="1"/>
          <p:nvPr/>
        </p:nvSpPr>
        <p:spPr>
          <a:xfrm>
            <a:off x="4646865" y="5348614"/>
            <a:ext cx="1037767" cy="461665"/>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Xunlei</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88014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150"/>
                                        </p:tgtEl>
                                        <p:attrNameLst>
                                          <p:attrName>style.visibility</p:attrName>
                                        </p:attrNameLst>
                                      </p:cBhvr>
                                      <p:to>
                                        <p:strVal val="visible"/>
                                      </p:to>
                                    </p:set>
                                    <p:anim calcmode="lin" valueType="num">
                                      <p:cBhvr additive="base">
                                        <p:cTn id="18" dur="500" fill="hold"/>
                                        <p:tgtEl>
                                          <p:spTgt spid="6150"/>
                                        </p:tgtEl>
                                        <p:attrNameLst>
                                          <p:attrName>ppt_x</p:attrName>
                                        </p:attrNameLst>
                                      </p:cBhvr>
                                      <p:tavLst>
                                        <p:tav tm="0">
                                          <p:val>
                                            <p:strVal val="#ppt_x"/>
                                          </p:val>
                                        </p:tav>
                                        <p:tav tm="100000">
                                          <p:val>
                                            <p:strVal val="#ppt_x"/>
                                          </p:val>
                                        </p:tav>
                                      </p:tavLst>
                                    </p:anim>
                                    <p:anim calcmode="lin" valueType="num">
                                      <p:cBhvr additive="base">
                                        <p:cTn id="19" dur="500" fill="hold"/>
                                        <p:tgtEl>
                                          <p:spTgt spid="61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152"/>
                                        </p:tgtEl>
                                        <p:attrNameLst>
                                          <p:attrName>style.visibility</p:attrName>
                                        </p:attrNameLst>
                                      </p:cBhvr>
                                      <p:to>
                                        <p:strVal val="visible"/>
                                      </p:to>
                                    </p:set>
                                    <p:anim calcmode="lin" valueType="num">
                                      <p:cBhvr additive="base">
                                        <p:cTn id="22" dur="500" fill="hold"/>
                                        <p:tgtEl>
                                          <p:spTgt spid="6152"/>
                                        </p:tgtEl>
                                        <p:attrNameLst>
                                          <p:attrName>ppt_x</p:attrName>
                                        </p:attrNameLst>
                                      </p:cBhvr>
                                      <p:tavLst>
                                        <p:tav tm="0">
                                          <p:val>
                                            <p:strVal val="#ppt_x"/>
                                          </p:val>
                                        </p:tav>
                                        <p:tav tm="100000">
                                          <p:val>
                                            <p:strVal val="#ppt_x"/>
                                          </p:val>
                                        </p:tav>
                                      </p:tavLst>
                                    </p:anim>
                                    <p:anim calcmode="lin" valueType="num">
                                      <p:cBhvr additive="base">
                                        <p:cTn id="23" dur="500" fill="hold"/>
                                        <p:tgtEl>
                                          <p:spTgt spid="615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148"/>
                                        </p:tgtEl>
                                        <p:attrNameLst>
                                          <p:attrName>style.visibility</p:attrName>
                                        </p:attrNameLst>
                                      </p:cBhvr>
                                      <p:to>
                                        <p:strVal val="visible"/>
                                      </p:to>
                                    </p:set>
                                    <p:anim calcmode="lin" valueType="num">
                                      <p:cBhvr additive="base">
                                        <p:cTn id="38" dur="500" fill="hold"/>
                                        <p:tgtEl>
                                          <p:spTgt spid="6148"/>
                                        </p:tgtEl>
                                        <p:attrNameLst>
                                          <p:attrName>ppt_x</p:attrName>
                                        </p:attrNameLst>
                                      </p:cBhvr>
                                      <p:tavLst>
                                        <p:tav tm="0">
                                          <p:val>
                                            <p:strVal val="#ppt_x"/>
                                          </p:val>
                                        </p:tav>
                                        <p:tav tm="100000">
                                          <p:val>
                                            <p:strVal val="#ppt_x"/>
                                          </p:val>
                                        </p:tav>
                                      </p:tavLst>
                                    </p:anim>
                                    <p:anim calcmode="lin" valueType="num">
                                      <p:cBhvr additive="base">
                                        <p:cTn id="39"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23CE5A3-3300-4D41-99A4-0032E3512D03}" type="slidenum">
              <a:rPr lang="zh-CN" altLang="en-US" smtClean="0"/>
              <a:t>9</a:t>
            </a:fld>
            <a:endParaRPr lang="zh-CN" altLang="en-US"/>
          </a:p>
        </p:txBody>
      </p:sp>
      <p:sp>
        <p:nvSpPr>
          <p:cNvPr id="5" name="矩形 4"/>
          <p:cNvSpPr/>
          <p:nvPr/>
        </p:nvSpPr>
        <p:spPr>
          <a:xfrm>
            <a:off x="-60011" y="200834"/>
            <a:ext cx="9264075" cy="646331"/>
          </a:xfrm>
          <a:prstGeom prst="rect">
            <a:avLst/>
          </a:prstGeom>
        </p:spPr>
        <p:txBody>
          <a:bodyPr wrap="none">
            <a:spAutoFit/>
          </a:bodyPr>
          <a:lstStyle/>
          <a:p>
            <a:pPr algn="ctr"/>
            <a:r>
              <a:rPr lang="en-US" altLang="zh-CN" sz="36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Typical Implementation (2): Smart AP-based</a:t>
            </a:r>
            <a:endParaRPr lang="zh-CN" altLang="en-US" sz="3600" dirty="0">
              <a:solidFill>
                <a:srgbClr val="C0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429430" y="1212242"/>
            <a:ext cx="8085920" cy="1905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390" y="1164945"/>
            <a:ext cx="1516712" cy="1516712"/>
          </a:xfrm>
          <a:prstGeom prst="rect">
            <a:avLst/>
          </a:prstGeom>
        </p:spPr>
      </p:pic>
      <p:sp>
        <p:nvSpPr>
          <p:cNvPr id="7" name="圆角矩形标注 6"/>
          <p:cNvSpPr/>
          <p:nvPr/>
        </p:nvSpPr>
        <p:spPr>
          <a:xfrm>
            <a:off x="2587454" y="3142890"/>
            <a:ext cx="5387703" cy="1295732"/>
          </a:xfrm>
          <a:prstGeom prst="wedgeRoundRectCallout">
            <a:avLst>
              <a:gd name="adj1" fmla="val -2130"/>
              <a:gd name="adj2" fmla="val -109111"/>
              <a:gd name="adj3" fmla="val 1666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Caches data in an embedded or connected storage device, e.g., an SD card, a flash drive, or a disk drive</a:t>
            </a:r>
            <a:endPar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8" name="图片 7"/>
          <p:cNvPicPr>
            <a:picLocks noChangeAspect="1"/>
          </p:cNvPicPr>
          <p:nvPr/>
        </p:nvPicPr>
        <p:blipFill>
          <a:blip r:embed="rId5"/>
          <a:stretch>
            <a:fillRect/>
          </a:stretch>
        </p:blipFill>
        <p:spPr>
          <a:xfrm>
            <a:off x="810563" y="5101700"/>
            <a:ext cx="1002806" cy="952500"/>
          </a:xfrm>
          <a:prstGeom prst="rect">
            <a:avLst/>
          </a:prstGeom>
        </p:spPr>
      </p:pic>
      <p:pic>
        <p:nvPicPr>
          <p:cNvPr id="9" name="图片 8"/>
          <p:cNvPicPr>
            <a:picLocks noChangeAspect="1"/>
          </p:cNvPicPr>
          <p:nvPr/>
        </p:nvPicPr>
        <p:blipFill>
          <a:blip r:embed="rId6"/>
          <a:stretch>
            <a:fillRect/>
          </a:stretch>
        </p:blipFill>
        <p:spPr>
          <a:xfrm>
            <a:off x="3768165" y="5063600"/>
            <a:ext cx="583913" cy="990600"/>
          </a:xfrm>
          <a:prstGeom prst="rect">
            <a:avLst/>
          </a:prstGeom>
        </p:spPr>
      </p:pic>
      <p:pic>
        <p:nvPicPr>
          <p:cNvPr id="10" name="图片 9"/>
          <p:cNvPicPr>
            <a:picLocks noChangeAspect="1"/>
          </p:cNvPicPr>
          <p:nvPr/>
        </p:nvPicPr>
        <p:blipFill>
          <a:blip r:embed="rId7"/>
          <a:stretch>
            <a:fillRect/>
          </a:stretch>
        </p:blipFill>
        <p:spPr>
          <a:xfrm>
            <a:off x="6250788" y="4962000"/>
            <a:ext cx="952031" cy="1092200"/>
          </a:xfrm>
          <a:prstGeom prst="rect">
            <a:avLst/>
          </a:prstGeom>
        </p:spPr>
      </p:pic>
      <p:sp>
        <p:nvSpPr>
          <p:cNvPr id="11" name="文本框 10"/>
          <p:cNvSpPr txBox="1"/>
          <p:nvPr/>
        </p:nvSpPr>
        <p:spPr>
          <a:xfrm>
            <a:off x="1813370" y="5321477"/>
            <a:ext cx="1184274" cy="461665"/>
          </a:xfrm>
          <a:prstGeom prst="rect">
            <a:avLst/>
          </a:prstGeom>
          <a:noFill/>
        </p:spPr>
        <p:txBody>
          <a:bodyPr wrap="square" rtlCol="0">
            <a:spAutoFit/>
          </a:bodyPr>
          <a:lstStyle/>
          <a:p>
            <a:r>
              <a:rPr lang="en-US" altLang="zh-CN" sz="2400" b="1" dirty="0" err="1" smtClean="0">
                <a:latin typeface="Arial Unicode MS" panose="020B0604020202020204" pitchFamily="34" charset="-122"/>
                <a:ea typeface="Arial Unicode MS" panose="020B0604020202020204" pitchFamily="34" charset="-122"/>
                <a:cs typeface="Arial Unicode MS" panose="020B0604020202020204" pitchFamily="34" charset="-122"/>
              </a:rPr>
              <a:t>HiWiFi</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文本框 11"/>
          <p:cNvSpPr txBox="1"/>
          <p:nvPr/>
        </p:nvSpPr>
        <p:spPr>
          <a:xfrm>
            <a:off x="4421683" y="5321477"/>
            <a:ext cx="1184274" cy="461665"/>
          </a:xfrm>
          <a:prstGeom prst="rect">
            <a:avLst/>
          </a:prstGeom>
          <a:noFill/>
        </p:spPr>
        <p:txBody>
          <a:bodyPr wrap="square" rtlCol="0">
            <a:spAutoFit/>
          </a:bodyPr>
          <a:lstStyle/>
          <a:p>
            <a:r>
              <a:rPr lang="en-US" altLang="zh-CN" sz="2400" b="1" dirty="0" err="1">
                <a:latin typeface="Arial Unicode MS" panose="020B0604020202020204" pitchFamily="34" charset="-122"/>
                <a:ea typeface="Arial Unicode MS" panose="020B0604020202020204" pitchFamily="34" charset="-122"/>
                <a:cs typeface="Arial Unicode MS" panose="020B0604020202020204" pitchFamily="34" charset="-122"/>
              </a:rPr>
              <a:t>M</a:t>
            </a:r>
            <a:r>
              <a:rPr lang="en-US" altLang="zh-CN" sz="2400" b="1" dirty="0" err="1" smtClean="0">
                <a:latin typeface="Arial Unicode MS" panose="020B0604020202020204" pitchFamily="34" charset="-122"/>
                <a:ea typeface="Arial Unicode MS" panose="020B0604020202020204" pitchFamily="34" charset="-122"/>
                <a:cs typeface="Arial Unicode MS" panose="020B0604020202020204" pitchFamily="34" charset="-122"/>
              </a:rPr>
              <a:t>iWiFi</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文本框 12"/>
          <p:cNvSpPr txBox="1"/>
          <p:nvPr/>
        </p:nvSpPr>
        <p:spPr>
          <a:xfrm>
            <a:off x="7291321" y="5309072"/>
            <a:ext cx="1184274" cy="461665"/>
          </a:xfrm>
          <a:prstGeom prst="rect">
            <a:avLst/>
          </a:prstGeom>
          <a:noFill/>
        </p:spPr>
        <p:txBody>
          <a:bodyPr wrap="square" rtlCol="0">
            <a:spAutoFit/>
          </a:bodyPr>
          <a:lstStyle/>
          <a:p>
            <a:r>
              <a:rPr lang="en-US" altLang="zh-CN" sz="2400" b="1" dirty="0" err="1" smtClean="0">
                <a:latin typeface="Arial Unicode MS" panose="020B0604020202020204" pitchFamily="34" charset="-122"/>
                <a:ea typeface="Arial Unicode MS" panose="020B0604020202020204" pitchFamily="34" charset="-122"/>
                <a:cs typeface="Arial Unicode MS" panose="020B0604020202020204" pitchFamily="34" charset="-122"/>
              </a:rPr>
              <a:t>Newifi</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400863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13"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5558</TotalTime>
  <Words>3394</Words>
  <Application>Microsoft Office PowerPoint</Application>
  <PresentationFormat>全屏显示(4:3)</PresentationFormat>
  <Paragraphs>543</Paragraphs>
  <Slides>45</Slides>
  <Notes>44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45</vt:i4>
      </vt:variant>
    </vt:vector>
  </HeadingPairs>
  <TitlesOfParts>
    <vt:vector size="59" baseType="lpstr">
      <vt:lpstr>Arial Unicode MS</vt:lpstr>
      <vt:lpstr>宋体</vt:lpstr>
      <vt:lpstr>微软雅黑</vt:lpstr>
      <vt:lpstr>Agency FB</vt:lpstr>
      <vt:lpstr>Aharoni</vt:lpstr>
      <vt:lpstr>Arial</vt:lpstr>
      <vt:lpstr>Arial Narrow</vt:lpstr>
      <vt:lpstr>Calibri</vt:lpstr>
      <vt:lpstr>Calibri Light</vt:lpstr>
      <vt:lpstr>Copperplate Gothic Bold</vt:lpstr>
      <vt:lpstr>Franklin Gothic Demi Cond</vt:lpstr>
      <vt:lpstr>Wingdings</vt:lpstr>
      <vt:lpstr>Office 主题</vt:lpstr>
      <vt:lpstr>1_Office 主题</vt:lpstr>
      <vt:lpstr>Offline Downloading in China: A Comparative Study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Tsinghua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Offline Downloading in China: A Comparative Study</dc:title>
  <dc:creator>Zhenhua Li</dc:creator>
  <cp:lastModifiedBy>Zhenhua Li</cp:lastModifiedBy>
  <cp:revision>292</cp:revision>
  <dcterms:created xsi:type="dcterms:W3CDTF">2015-10-19T08:47:24Z</dcterms:created>
  <dcterms:modified xsi:type="dcterms:W3CDTF">2015-10-29T15:19:29Z</dcterms:modified>
</cp:coreProperties>
</file>